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48"/>
  </p:notesMasterIdLst>
  <p:handoutMasterIdLst>
    <p:handoutMasterId r:id="rId49"/>
  </p:handoutMasterIdLst>
  <p:sldIdLst>
    <p:sldId id="256" r:id="rId5"/>
    <p:sldId id="436" r:id="rId6"/>
    <p:sldId id="319" r:id="rId7"/>
    <p:sldId id="315" r:id="rId8"/>
    <p:sldId id="262" r:id="rId9"/>
    <p:sldId id="481" r:id="rId10"/>
    <p:sldId id="473" r:id="rId11"/>
    <p:sldId id="474" r:id="rId12"/>
    <p:sldId id="475" r:id="rId13"/>
    <p:sldId id="476" r:id="rId14"/>
    <p:sldId id="477" r:id="rId15"/>
    <p:sldId id="478" r:id="rId16"/>
    <p:sldId id="482" r:id="rId17"/>
    <p:sldId id="314" r:id="rId18"/>
    <p:sldId id="257" r:id="rId19"/>
    <p:sldId id="316" r:id="rId20"/>
    <p:sldId id="317" r:id="rId21"/>
    <p:sldId id="448" r:id="rId22"/>
    <p:sldId id="483" r:id="rId23"/>
    <p:sldId id="424" r:id="rId24"/>
    <p:sldId id="323" r:id="rId25"/>
    <p:sldId id="324" r:id="rId26"/>
    <p:sldId id="504" r:id="rId27"/>
    <p:sldId id="505" r:id="rId28"/>
    <p:sldId id="379" r:id="rId29"/>
    <p:sldId id="327" r:id="rId30"/>
    <p:sldId id="425" r:id="rId31"/>
    <p:sldId id="463" r:id="rId32"/>
    <p:sldId id="484" r:id="rId33"/>
    <p:sldId id="485" r:id="rId34"/>
    <p:sldId id="506" r:id="rId35"/>
    <p:sldId id="507" r:id="rId36"/>
    <p:sldId id="318" r:id="rId37"/>
    <p:sldId id="383" r:id="rId38"/>
    <p:sldId id="385" r:id="rId39"/>
    <p:sldId id="437" r:id="rId40"/>
    <p:sldId id="486" r:id="rId41"/>
    <p:sldId id="508" r:id="rId42"/>
    <p:sldId id="511" r:id="rId43"/>
    <p:sldId id="509" r:id="rId44"/>
    <p:sldId id="510" r:id="rId45"/>
    <p:sldId id="402" r:id="rId46"/>
    <p:sldId id="403" r:id="rId47"/>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80000"/>
    <a:srgbClr val="FFFFFF"/>
    <a:srgbClr val="D5745D"/>
    <a:srgbClr val="DB8773"/>
    <a:srgbClr val="E2AC00"/>
    <a:srgbClr val="0066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416" autoAdjust="0"/>
  </p:normalViewPr>
  <p:slideViewPr>
    <p:cSldViewPr snapToGrid="0" snapToObjects="1">
      <p:cViewPr varScale="1">
        <p:scale>
          <a:sx n="49" d="100"/>
          <a:sy n="49" d="100"/>
        </p:scale>
        <p:origin x="1797" y="30"/>
      </p:cViewPr>
      <p:guideLst>
        <p:guide orient="horz" pos="2160"/>
        <p:guide pos="2880"/>
      </p:guideLst>
    </p:cSldViewPr>
  </p:slideViewPr>
  <p:outlineViewPr>
    <p:cViewPr>
      <p:scale>
        <a:sx n="33" d="100"/>
        <a:sy n="33" d="100"/>
      </p:scale>
      <p:origin x="0" y="-167262"/>
    </p:cViewPr>
  </p:outlineViewPr>
  <p:notesTextViewPr>
    <p:cViewPr>
      <p:scale>
        <a:sx n="3" d="2"/>
        <a:sy n="3" d="2"/>
      </p:scale>
      <p:origin x="0" y="0"/>
    </p:cViewPr>
  </p:notesTextViewPr>
  <p:sorterViewPr>
    <p:cViewPr>
      <p:scale>
        <a:sx n="80" d="100"/>
        <a:sy n="80" d="100"/>
      </p:scale>
      <p:origin x="0" y="-7604"/>
    </p:cViewPr>
  </p:sorterViewPr>
  <p:notesViewPr>
    <p:cSldViewPr snapToGrid="0" snapToObjects="1">
      <p:cViewPr varScale="1">
        <p:scale>
          <a:sx n="67" d="100"/>
          <a:sy n="67" d="100"/>
        </p:scale>
        <p:origin x="3120"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2F7B04-27E1-4D0D-9096-49EC798EC275}" type="doc">
      <dgm:prSet loTypeId="urn:microsoft.com/office/officeart/2009/3/layout/IncreasingArrowsProcess" loCatId="process" qsTypeId="urn:microsoft.com/office/officeart/2005/8/quickstyle/3d3" qsCatId="3D" csTypeId="urn:microsoft.com/office/officeart/2005/8/colors/accent1_2" csCatId="accent1" phldr="1"/>
      <dgm:spPr/>
      <dgm:t>
        <a:bodyPr/>
        <a:lstStyle/>
        <a:p>
          <a:endParaRPr lang="en-US"/>
        </a:p>
      </dgm:t>
    </dgm:pt>
    <dgm:pt modelId="{911CAD59-BEA7-41EF-BA6E-0201CB9DF224}">
      <dgm:prSet phldrT="[Text]"/>
      <dgm:spPr>
        <a:solidFill>
          <a:srgbClr val="C00000"/>
        </a:solidFill>
      </dgm:spPr>
      <dgm:t>
        <a:bodyPr/>
        <a:lstStyle/>
        <a:p>
          <a:r>
            <a:rPr lang="en-US" dirty="0" smtClean="0"/>
            <a:t>    44 C.F.R. pt. 13 &amp; 2 C.F.R. pt. 215</a:t>
          </a:r>
          <a:endParaRPr lang="en-US" dirty="0"/>
        </a:p>
      </dgm:t>
    </dgm:pt>
    <dgm:pt modelId="{8BC3842D-A1FE-4D55-A6BA-6B49C8CDB3EB}" type="parTrans" cxnId="{E773399D-8694-48EC-B5E7-0F30DEF02C19}">
      <dgm:prSet/>
      <dgm:spPr/>
      <dgm:t>
        <a:bodyPr/>
        <a:lstStyle/>
        <a:p>
          <a:endParaRPr lang="en-US"/>
        </a:p>
      </dgm:t>
    </dgm:pt>
    <dgm:pt modelId="{8621F801-A7DE-411E-A76D-9C822CC5C4DF}" type="sibTrans" cxnId="{E773399D-8694-48EC-B5E7-0F30DEF02C19}">
      <dgm:prSet/>
      <dgm:spPr/>
      <dgm:t>
        <a:bodyPr/>
        <a:lstStyle/>
        <a:p>
          <a:endParaRPr lang="en-US"/>
        </a:p>
      </dgm:t>
    </dgm:pt>
    <dgm:pt modelId="{C7CE9F40-8E71-4AEA-B32A-FC3FB14F1322}">
      <dgm:prSet phldrT="[Text]" custT="1"/>
      <dgm:spPr>
        <a:solidFill>
          <a:srgbClr val="C00000"/>
        </a:solidFill>
      </dgm:spPr>
      <dgm:t>
        <a:bodyPr/>
        <a:lstStyle/>
        <a:p>
          <a:pPr marL="91440"/>
          <a:r>
            <a:rPr lang="en-US" sz="1400" dirty="0" smtClean="0">
              <a:solidFill>
                <a:schemeClr val="bg1"/>
              </a:solidFill>
            </a:rPr>
            <a:t>Procurement standards for all projects associated with emergency or disaster declarations issued before this date were found at 2 C.F.R. </a:t>
          </a:r>
          <a:r>
            <a:rPr lang="en-US" sz="1400" dirty="0" smtClean="0">
              <a:solidFill>
                <a:schemeClr val="bg1"/>
              </a:solidFill>
              <a:latin typeface="Times New Roman" panose="02020603050405020304" pitchFamily="18" charset="0"/>
              <a:cs typeface="Times New Roman" panose="02020603050405020304" pitchFamily="18" charset="0"/>
            </a:rPr>
            <a:t>§§ </a:t>
          </a:r>
          <a:r>
            <a:rPr lang="en-US" sz="1400" dirty="0" smtClean="0">
              <a:solidFill>
                <a:schemeClr val="bg1"/>
              </a:solidFill>
            </a:rPr>
            <a:t>215.40-.48 (Institutions of Higher Education, Hospitals, and other Nonprofit organizations) and 44 C.F.R. </a:t>
          </a:r>
          <a:r>
            <a:rPr lang="en-US" sz="1400" dirty="0" smtClean="0">
              <a:solidFill>
                <a:schemeClr val="bg1"/>
              </a:solidFill>
              <a:latin typeface="Times New Roman" panose="02020603050405020304" pitchFamily="18" charset="0"/>
              <a:cs typeface="Times New Roman" panose="02020603050405020304" pitchFamily="18" charset="0"/>
            </a:rPr>
            <a:t>§§ </a:t>
          </a:r>
          <a:r>
            <a:rPr lang="en-US" sz="1400" dirty="0" smtClean="0">
              <a:solidFill>
                <a:schemeClr val="bg1"/>
              </a:solidFill>
            </a:rPr>
            <a:t>13.36(a)-(i) (States, local and tribal governments).  </a:t>
          </a:r>
          <a:endParaRPr lang="en-US" sz="1400" dirty="0">
            <a:solidFill>
              <a:schemeClr val="bg1"/>
            </a:solidFill>
          </a:endParaRPr>
        </a:p>
      </dgm:t>
    </dgm:pt>
    <dgm:pt modelId="{A6085DD7-5F6F-4A6E-B5B1-15361D6D63E7}" type="parTrans" cxnId="{95AC3131-54B1-4E87-9EF2-E36390516F50}">
      <dgm:prSet/>
      <dgm:spPr/>
      <dgm:t>
        <a:bodyPr/>
        <a:lstStyle/>
        <a:p>
          <a:endParaRPr lang="en-US"/>
        </a:p>
      </dgm:t>
    </dgm:pt>
    <dgm:pt modelId="{B27092B6-E631-490F-93D1-F2807AC3899B}" type="sibTrans" cxnId="{95AC3131-54B1-4E87-9EF2-E36390516F50}">
      <dgm:prSet/>
      <dgm:spPr/>
      <dgm:t>
        <a:bodyPr/>
        <a:lstStyle/>
        <a:p>
          <a:endParaRPr lang="en-US"/>
        </a:p>
      </dgm:t>
    </dgm:pt>
    <dgm:pt modelId="{A30AFD96-6C3D-4E8F-A402-F73C198D847B}">
      <dgm:prSet phldrT="[Text]"/>
      <dgm:spPr>
        <a:solidFill>
          <a:srgbClr val="0070C0"/>
        </a:solidFill>
      </dgm:spPr>
      <dgm:t>
        <a:bodyPr/>
        <a:lstStyle/>
        <a:p>
          <a:r>
            <a:rPr lang="en-US" dirty="0" smtClean="0"/>
            <a:t>        2 C.F.R. pt. 200 (Uniform Rules)</a:t>
          </a:r>
          <a:endParaRPr lang="en-US" dirty="0"/>
        </a:p>
      </dgm:t>
    </dgm:pt>
    <dgm:pt modelId="{C4BFB43C-486C-4F06-B733-FE24CAEF2FB1}" type="parTrans" cxnId="{6912C549-4F81-4E19-802D-46EE7A668E6C}">
      <dgm:prSet/>
      <dgm:spPr/>
      <dgm:t>
        <a:bodyPr/>
        <a:lstStyle/>
        <a:p>
          <a:endParaRPr lang="en-US"/>
        </a:p>
      </dgm:t>
    </dgm:pt>
    <dgm:pt modelId="{1C8FA282-CCD9-4729-8374-1B3454C83326}" type="sibTrans" cxnId="{6912C549-4F81-4E19-802D-46EE7A668E6C}">
      <dgm:prSet/>
      <dgm:spPr/>
      <dgm:t>
        <a:bodyPr/>
        <a:lstStyle/>
        <a:p>
          <a:endParaRPr lang="en-US"/>
        </a:p>
      </dgm:t>
    </dgm:pt>
    <dgm:pt modelId="{7C39F204-3989-4CFE-A6AE-1A6443A1F903}">
      <dgm:prSet phldrT="[Text]"/>
      <dgm:spPr>
        <a:solidFill>
          <a:srgbClr val="0070C0"/>
        </a:solidFill>
      </dgm:spPr>
      <dgm:t>
        <a:bodyPr/>
        <a:lstStyle/>
        <a:p>
          <a:pPr marL="91440"/>
          <a:r>
            <a:rPr lang="en-US" dirty="0" smtClean="0">
              <a:solidFill>
                <a:schemeClr val="bg1"/>
              </a:solidFill>
            </a:rPr>
            <a:t>Procurement standards at 2 CFR </a:t>
          </a:r>
          <a:r>
            <a:rPr lang="en-US" dirty="0" smtClean="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rPr>
            <a:t>200.317-.326 apply to all projects  associated with declarations and emergencies issued after this date.</a:t>
          </a:r>
          <a:endParaRPr lang="en-US" dirty="0">
            <a:solidFill>
              <a:schemeClr val="bg1"/>
            </a:solidFill>
          </a:endParaRPr>
        </a:p>
      </dgm:t>
    </dgm:pt>
    <dgm:pt modelId="{A8F4B8B5-B4FC-4D1F-B37E-44FD5367E51B}" type="parTrans" cxnId="{FC82982A-0DB2-433D-A4BE-4C1AD951CFAF}">
      <dgm:prSet/>
      <dgm:spPr/>
      <dgm:t>
        <a:bodyPr/>
        <a:lstStyle/>
        <a:p>
          <a:endParaRPr lang="en-US"/>
        </a:p>
      </dgm:t>
    </dgm:pt>
    <dgm:pt modelId="{9BAEB827-4F51-4F29-9AB4-2A4CDFADA48A}" type="sibTrans" cxnId="{FC82982A-0DB2-433D-A4BE-4C1AD951CFAF}">
      <dgm:prSet/>
      <dgm:spPr/>
      <dgm:t>
        <a:bodyPr/>
        <a:lstStyle/>
        <a:p>
          <a:endParaRPr lang="en-US"/>
        </a:p>
      </dgm:t>
    </dgm:pt>
    <dgm:pt modelId="{D1A9A995-3949-48BB-8C45-FFC0578E8B21}" type="pres">
      <dgm:prSet presAssocID="{E22F7B04-27E1-4D0D-9096-49EC798EC275}" presName="Name0" presStyleCnt="0">
        <dgm:presLayoutVars>
          <dgm:chMax val="5"/>
          <dgm:chPref val="5"/>
          <dgm:dir/>
          <dgm:animLvl val="lvl"/>
        </dgm:presLayoutVars>
      </dgm:prSet>
      <dgm:spPr/>
      <dgm:t>
        <a:bodyPr/>
        <a:lstStyle/>
        <a:p>
          <a:endParaRPr lang="en-US"/>
        </a:p>
      </dgm:t>
    </dgm:pt>
    <dgm:pt modelId="{17106797-928D-4763-BAC8-7453713E3F80}" type="pres">
      <dgm:prSet presAssocID="{911CAD59-BEA7-41EF-BA6E-0201CB9DF224}" presName="parentText1" presStyleLbl="node1" presStyleIdx="0" presStyleCnt="2" custScaleX="100000" custScaleY="141531" custLinFactY="-921" custLinFactNeighborX="-7101" custLinFactNeighborY="-100000">
        <dgm:presLayoutVars>
          <dgm:chMax/>
          <dgm:chPref val="3"/>
          <dgm:bulletEnabled val="1"/>
        </dgm:presLayoutVars>
      </dgm:prSet>
      <dgm:spPr/>
      <dgm:t>
        <a:bodyPr/>
        <a:lstStyle/>
        <a:p>
          <a:endParaRPr lang="en-US"/>
        </a:p>
      </dgm:t>
    </dgm:pt>
    <dgm:pt modelId="{D5A72517-2371-4666-A061-7A6DE9F08730}" type="pres">
      <dgm:prSet presAssocID="{911CAD59-BEA7-41EF-BA6E-0201CB9DF224}" presName="childText1" presStyleLbl="solidAlignAcc1" presStyleIdx="0" presStyleCnt="2" custScaleX="134594" custScaleY="70070" custLinFactNeighborX="3049" custLinFactNeighborY="21726">
        <dgm:presLayoutVars>
          <dgm:chMax val="0"/>
          <dgm:chPref val="0"/>
          <dgm:bulletEnabled val="1"/>
        </dgm:presLayoutVars>
      </dgm:prSet>
      <dgm:spPr/>
      <dgm:t>
        <a:bodyPr/>
        <a:lstStyle/>
        <a:p>
          <a:endParaRPr lang="en-US"/>
        </a:p>
      </dgm:t>
    </dgm:pt>
    <dgm:pt modelId="{A1543BE7-A1FC-4A01-BCAE-0174AE6F3E28}" type="pres">
      <dgm:prSet presAssocID="{A30AFD96-6C3D-4E8F-A402-F73C198D847B}" presName="parentText2" presStyleLbl="node1" presStyleIdx="1" presStyleCnt="2" custScaleX="171340" custScaleY="147925" custLinFactNeighborX="-2282" custLinFactNeighborY="-24190">
        <dgm:presLayoutVars>
          <dgm:chMax/>
          <dgm:chPref val="3"/>
          <dgm:bulletEnabled val="1"/>
        </dgm:presLayoutVars>
      </dgm:prSet>
      <dgm:spPr/>
      <dgm:t>
        <a:bodyPr/>
        <a:lstStyle/>
        <a:p>
          <a:endParaRPr lang="en-US"/>
        </a:p>
      </dgm:t>
    </dgm:pt>
    <dgm:pt modelId="{DCD0E698-1C6D-448E-B4E3-F15A06EDEE86}" type="pres">
      <dgm:prSet presAssocID="{A30AFD96-6C3D-4E8F-A402-F73C198D847B}" presName="childText2" presStyleLbl="solidAlignAcc1" presStyleIdx="1" presStyleCnt="2" custScaleX="104546" custScaleY="58474" custLinFactNeighborX="26298" custLinFactNeighborY="-19702">
        <dgm:presLayoutVars>
          <dgm:chMax val="0"/>
          <dgm:chPref val="0"/>
          <dgm:bulletEnabled val="1"/>
        </dgm:presLayoutVars>
      </dgm:prSet>
      <dgm:spPr/>
      <dgm:t>
        <a:bodyPr/>
        <a:lstStyle/>
        <a:p>
          <a:endParaRPr lang="en-US"/>
        </a:p>
      </dgm:t>
    </dgm:pt>
  </dgm:ptLst>
  <dgm:cxnLst>
    <dgm:cxn modelId="{E773399D-8694-48EC-B5E7-0F30DEF02C19}" srcId="{E22F7B04-27E1-4D0D-9096-49EC798EC275}" destId="{911CAD59-BEA7-41EF-BA6E-0201CB9DF224}" srcOrd="0" destOrd="0" parTransId="{8BC3842D-A1FE-4D55-A6BA-6B49C8CDB3EB}" sibTransId="{8621F801-A7DE-411E-A76D-9C822CC5C4DF}"/>
    <dgm:cxn modelId="{FC82982A-0DB2-433D-A4BE-4C1AD951CFAF}" srcId="{A30AFD96-6C3D-4E8F-A402-F73C198D847B}" destId="{7C39F204-3989-4CFE-A6AE-1A6443A1F903}" srcOrd="0" destOrd="0" parTransId="{A8F4B8B5-B4FC-4D1F-B37E-44FD5367E51B}" sibTransId="{9BAEB827-4F51-4F29-9AB4-2A4CDFADA48A}"/>
    <dgm:cxn modelId="{19395BDC-5CD2-404E-924C-C9CE0B7D6A44}" type="presOf" srcId="{A30AFD96-6C3D-4E8F-A402-F73C198D847B}" destId="{A1543BE7-A1FC-4A01-BCAE-0174AE6F3E28}" srcOrd="0" destOrd="0" presId="urn:microsoft.com/office/officeart/2009/3/layout/IncreasingArrowsProcess"/>
    <dgm:cxn modelId="{95AC3131-54B1-4E87-9EF2-E36390516F50}" srcId="{911CAD59-BEA7-41EF-BA6E-0201CB9DF224}" destId="{C7CE9F40-8E71-4AEA-B32A-FC3FB14F1322}" srcOrd="0" destOrd="0" parTransId="{A6085DD7-5F6F-4A6E-B5B1-15361D6D63E7}" sibTransId="{B27092B6-E631-490F-93D1-F2807AC3899B}"/>
    <dgm:cxn modelId="{6912C549-4F81-4E19-802D-46EE7A668E6C}" srcId="{E22F7B04-27E1-4D0D-9096-49EC798EC275}" destId="{A30AFD96-6C3D-4E8F-A402-F73C198D847B}" srcOrd="1" destOrd="0" parTransId="{C4BFB43C-486C-4F06-B733-FE24CAEF2FB1}" sibTransId="{1C8FA282-CCD9-4729-8374-1B3454C83326}"/>
    <dgm:cxn modelId="{6D536541-3BED-4A57-9E4A-DB84912D6D7D}" type="presOf" srcId="{7C39F204-3989-4CFE-A6AE-1A6443A1F903}" destId="{DCD0E698-1C6D-448E-B4E3-F15A06EDEE86}" srcOrd="0" destOrd="0" presId="urn:microsoft.com/office/officeart/2009/3/layout/IncreasingArrowsProcess"/>
    <dgm:cxn modelId="{68CF16B8-034C-4CE3-8EA5-3243C48EF726}" type="presOf" srcId="{C7CE9F40-8E71-4AEA-B32A-FC3FB14F1322}" destId="{D5A72517-2371-4666-A061-7A6DE9F08730}" srcOrd="0" destOrd="0" presId="urn:microsoft.com/office/officeart/2009/3/layout/IncreasingArrowsProcess"/>
    <dgm:cxn modelId="{937BD009-6712-4C84-B3A3-A46842616B23}" type="presOf" srcId="{E22F7B04-27E1-4D0D-9096-49EC798EC275}" destId="{D1A9A995-3949-48BB-8C45-FFC0578E8B21}" srcOrd="0" destOrd="0" presId="urn:microsoft.com/office/officeart/2009/3/layout/IncreasingArrowsProcess"/>
    <dgm:cxn modelId="{F74CFBB6-0B62-4C93-B350-3E0E3DEE2051}" type="presOf" srcId="{911CAD59-BEA7-41EF-BA6E-0201CB9DF224}" destId="{17106797-928D-4763-BAC8-7453713E3F80}" srcOrd="0" destOrd="0" presId="urn:microsoft.com/office/officeart/2009/3/layout/IncreasingArrowsProcess"/>
    <dgm:cxn modelId="{E437B08F-CBD4-4AEC-9310-4A483BFF00D7}" type="presParOf" srcId="{D1A9A995-3949-48BB-8C45-FFC0578E8B21}" destId="{17106797-928D-4763-BAC8-7453713E3F80}" srcOrd="0" destOrd="0" presId="urn:microsoft.com/office/officeart/2009/3/layout/IncreasingArrowsProcess"/>
    <dgm:cxn modelId="{60E1E25B-FF39-42A7-B06C-97C862606AFD}" type="presParOf" srcId="{D1A9A995-3949-48BB-8C45-FFC0578E8B21}" destId="{D5A72517-2371-4666-A061-7A6DE9F08730}" srcOrd="1" destOrd="0" presId="urn:microsoft.com/office/officeart/2009/3/layout/IncreasingArrowsProcess"/>
    <dgm:cxn modelId="{F6FD9F55-5881-4F7F-AF3F-0F9DBEFAF13F}" type="presParOf" srcId="{D1A9A995-3949-48BB-8C45-FFC0578E8B21}" destId="{A1543BE7-A1FC-4A01-BCAE-0174AE6F3E28}" srcOrd="2" destOrd="0" presId="urn:microsoft.com/office/officeart/2009/3/layout/IncreasingArrowsProcess"/>
    <dgm:cxn modelId="{6D21EA6C-961D-461B-8369-E14B6678DE80}" type="presParOf" srcId="{D1A9A995-3949-48BB-8C45-FFC0578E8B21}" destId="{DCD0E698-1C6D-448E-B4E3-F15A06EDEE86}"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31B97B-AB8A-4855-8FD8-CB7987402A9D}" type="doc">
      <dgm:prSet loTypeId="urn:microsoft.com/office/officeart/2005/8/layout/equation2" loCatId="process" qsTypeId="urn:microsoft.com/office/officeart/2005/8/quickstyle/3d6" qsCatId="3D" csTypeId="urn:microsoft.com/office/officeart/2005/8/colors/accent1_2" csCatId="accent1" phldr="1"/>
      <dgm:spPr/>
    </dgm:pt>
    <dgm:pt modelId="{4F1903DB-8385-469A-BAAD-9F9A43879FBA}">
      <dgm:prSet phldrT="[Text]"/>
      <dgm:spPr>
        <a:solidFill>
          <a:srgbClr val="92D050"/>
        </a:solidFill>
      </dgm:spPr>
      <dgm:t>
        <a:bodyPr/>
        <a:lstStyle/>
        <a:p>
          <a:r>
            <a:rPr lang="en-US" b="1" dirty="0" smtClean="0">
              <a:solidFill>
                <a:schemeClr val="tx1"/>
              </a:solidFill>
            </a:rPr>
            <a:t>Actual cost of materials</a:t>
          </a:r>
          <a:r>
            <a:rPr lang="en-US" dirty="0" smtClean="0"/>
            <a:t> </a:t>
          </a:r>
          <a:endParaRPr lang="en-US" dirty="0"/>
        </a:p>
      </dgm:t>
    </dgm:pt>
    <dgm:pt modelId="{D8AF5E85-A2D9-4C9C-AFA0-57D3D1C6A1A8}" type="parTrans" cxnId="{658ADE2F-7E48-425D-8D51-DACA25739114}">
      <dgm:prSet/>
      <dgm:spPr/>
      <dgm:t>
        <a:bodyPr/>
        <a:lstStyle/>
        <a:p>
          <a:endParaRPr lang="en-US"/>
        </a:p>
      </dgm:t>
    </dgm:pt>
    <dgm:pt modelId="{E8D28FD3-2DBF-45AC-B5C7-67D02D9D1814}" type="sibTrans" cxnId="{658ADE2F-7E48-425D-8D51-DACA25739114}">
      <dgm:prSet/>
      <dgm:spPr/>
      <dgm:t>
        <a:bodyPr/>
        <a:lstStyle/>
        <a:p>
          <a:endParaRPr lang="en-US"/>
        </a:p>
      </dgm:t>
    </dgm:pt>
    <dgm:pt modelId="{3F822D2B-250F-4BDC-853C-A803D53D9F9E}">
      <dgm:prSet phldrT="[Text]"/>
      <dgm:spPr>
        <a:solidFill>
          <a:srgbClr val="92D050"/>
        </a:solidFill>
      </dgm:spPr>
      <dgm:t>
        <a:bodyPr/>
        <a:lstStyle/>
        <a:p>
          <a:r>
            <a:rPr lang="en-US" b="1" dirty="0" smtClean="0">
              <a:solidFill>
                <a:schemeClr val="tx1"/>
              </a:solidFill>
            </a:rPr>
            <a:t>Loaded Labor Hours (+Profit)</a:t>
          </a:r>
          <a:endParaRPr lang="en-US" b="1" dirty="0">
            <a:solidFill>
              <a:schemeClr val="tx1"/>
            </a:solidFill>
          </a:endParaRPr>
        </a:p>
      </dgm:t>
    </dgm:pt>
    <dgm:pt modelId="{3539C457-FE68-49DB-8303-15511B28E37F}" type="parTrans" cxnId="{9B00ED12-8859-4119-B025-7B9BD3BA99B7}">
      <dgm:prSet/>
      <dgm:spPr/>
      <dgm:t>
        <a:bodyPr/>
        <a:lstStyle/>
        <a:p>
          <a:endParaRPr lang="en-US"/>
        </a:p>
      </dgm:t>
    </dgm:pt>
    <dgm:pt modelId="{2F50A7E3-9B93-4F6C-835F-A3BCB7F7000E}" type="sibTrans" cxnId="{9B00ED12-8859-4119-B025-7B9BD3BA99B7}">
      <dgm:prSet/>
      <dgm:spPr/>
      <dgm:t>
        <a:bodyPr/>
        <a:lstStyle/>
        <a:p>
          <a:endParaRPr lang="en-US"/>
        </a:p>
      </dgm:t>
    </dgm:pt>
    <dgm:pt modelId="{EB96EB59-46DA-4C1A-997E-2D408A704703}">
      <dgm:prSet phldrT="[Text]" custT="1"/>
      <dgm:spPr>
        <a:solidFill>
          <a:srgbClr val="92D050"/>
        </a:solidFill>
      </dgm:spPr>
      <dgm:t>
        <a:bodyPr/>
        <a:lstStyle/>
        <a:p>
          <a:r>
            <a:rPr lang="en-US" sz="2500" b="1" u="sng" dirty="0" smtClean="0">
              <a:solidFill>
                <a:schemeClr val="tx1"/>
              </a:solidFill>
            </a:rPr>
            <a:t>Time &amp; Materials </a:t>
          </a:r>
        </a:p>
        <a:p>
          <a:endParaRPr lang="en-US" sz="2000" b="1" dirty="0">
            <a:solidFill>
              <a:schemeClr val="tx1"/>
            </a:solidFill>
          </a:endParaRPr>
        </a:p>
      </dgm:t>
    </dgm:pt>
    <dgm:pt modelId="{C5C35D87-3597-4A72-8D43-85BB48050B35}" type="parTrans" cxnId="{185E8115-50A8-4DC1-A091-2FD726A26955}">
      <dgm:prSet/>
      <dgm:spPr/>
      <dgm:t>
        <a:bodyPr/>
        <a:lstStyle/>
        <a:p>
          <a:endParaRPr lang="en-US"/>
        </a:p>
      </dgm:t>
    </dgm:pt>
    <dgm:pt modelId="{A8C87621-898F-4D6A-8EF3-3A088BFA9FB1}" type="sibTrans" cxnId="{185E8115-50A8-4DC1-A091-2FD726A26955}">
      <dgm:prSet/>
      <dgm:spPr/>
      <dgm:t>
        <a:bodyPr/>
        <a:lstStyle/>
        <a:p>
          <a:endParaRPr lang="en-US"/>
        </a:p>
      </dgm:t>
    </dgm:pt>
    <dgm:pt modelId="{AA5DA7C8-CACE-4349-BD18-C428C40B7754}" type="pres">
      <dgm:prSet presAssocID="{B031B97B-AB8A-4855-8FD8-CB7987402A9D}" presName="Name0" presStyleCnt="0">
        <dgm:presLayoutVars>
          <dgm:dir/>
          <dgm:resizeHandles val="exact"/>
        </dgm:presLayoutVars>
      </dgm:prSet>
      <dgm:spPr/>
    </dgm:pt>
    <dgm:pt modelId="{9EFC4D4E-D46A-4116-A245-7B1D21084FEC}" type="pres">
      <dgm:prSet presAssocID="{B031B97B-AB8A-4855-8FD8-CB7987402A9D}" presName="vNodes" presStyleCnt="0"/>
      <dgm:spPr/>
    </dgm:pt>
    <dgm:pt modelId="{DC39162A-3622-4A28-BD00-D020391C2ED4}" type="pres">
      <dgm:prSet presAssocID="{4F1903DB-8385-469A-BAAD-9F9A43879FBA}" presName="node" presStyleLbl="node1" presStyleIdx="0" presStyleCnt="3">
        <dgm:presLayoutVars>
          <dgm:bulletEnabled val="1"/>
        </dgm:presLayoutVars>
      </dgm:prSet>
      <dgm:spPr/>
      <dgm:t>
        <a:bodyPr/>
        <a:lstStyle/>
        <a:p>
          <a:endParaRPr lang="en-US"/>
        </a:p>
      </dgm:t>
    </dgm:pt>
    <dgm:pt modelId="{5374A48D-D558-4EE5-B08B-CB2D72E5C60F}" type="pres">
      <dgm:prSet presAssocID="{E8D28FD3-2DBF-45AC-B5C7-67D02D9D1814}" presName="spacerT" presStyleCnt="0"/>
      <dgm:spPr/>
    </dgm:pt>
    <dgm:pt modelId="{63E9FF90-33E2-4FC2-AA48-2B5A122FD59C}" type="pres">
      <dgm:prSet presAssocID="{E8D28FD3-2DBF-45AC-B5C7-67D02D9D1814}" presName="sibTrans" presStyleLbl="sibTrans2D1" presStyleIdx="0" presStyleCnt="2"/>
      <dgm:spPr/>
      <dgm:t>
        <a:bodyPr/>
        <a:lstStyle/>
        <a:p>
          <a:endParaRPr lang="en-US"/>
        </a:p>
      </dgm:t>
    </dgm:pt>
    <dgm:pt modelId="{FBE60152-E994-45A9-9C1D-F7B7E05D9C95}" type="pres">
      <dgm:prSet presAssocID="{E8D28FD3-2DBF-45AC-B5C7-67D02D9D1814}" presName="spacerB" presStyleCnt="0"/>
      <dgm:spPr/>
    </dgm:pt>
    <dgm:pt modelId="{827543D7-D9EB-4094-BF2B-6D1AB0CDD6EB}" type="pres">
      <dgm:prSet presAssocID="{3F822D2B-250F-4BDC-853C-A803D53D9F9E}" presName="node" presStyleLbl="node1" presStyleIdx="1" presStyleCnt="3">
        <dgm:presLayoutVars>
          <dgm:bulletEnabled val="1"/>
        </dgm:presLayoutVars>
      </dgm:prSet>
      <dgm:spPr/>
      <dgm:t>
        <a:bodyPr/>
        <a:lstStyle/>
        <a:p>
          <a:endParaRPr lang="en-US"/>
        </a:p>
      </dgm:t>
    </dgm:pt>
    <dgm:pt modelId="{C3A8DC36-747F-4DEB-8756-2DD1039FB4DA}" type="pres">
      <dgm:prSet presAssocID="{B031B97B-AB8A-4855-8FD8-CB7987402A9D}" presName="sibTransLast" presStyleLbl="sibTrans2D1" presStyleIdx="1" presStyleCnt="2"/>
      <dgm:spPr/>
      <dgm:t>
        <a:bodyPr/>
        <a:lstStyle/>
        <a:p>
          <a:endParaRPr lang="en-US"/>
        </a:p>
      </dgm:t>
    </dgm:pt>
    <dgm:pt modelId="{558CF038-3132-4AF1-B4E1-2FEA2559CF56}" type="pres">
      <dgm:prSet presAssocID="{B031B97B-AB8A-4855-8FD8-CB7987402A9D}" presName="connectorText" presStyleLbl="sibTrans2D1" presStyleIdx="1" presStyleCnt="2"/>
      <dgm:spPr/>
      <dgm:t>
        <a:bodyPr/>
        <a:lstStyle/>
        <a:p>
          <a:endParaRPr lang="en-US"/>
        </a:p>
      </dgm:t>
    </dgm:pt>
    <dgm:pt modelId="{EBED8346-E90B-42FF-B444-64007901A02F}" type="pres">
      <dgm:prSet presAssocID="{B031B97B-AB8A-4855-8FD8-CB7987402A9D}" presName="lastNode" presStyleLbl="node1" presStyleIdx="2" presStyleCnt="3" custLinFactNeighborX="9840">
        <dgm:presLayoutVars>
          <dgm:bulletEnabled val="1"/>
        </dgm:presLayoutVars>
      </dgm:prSet>
      <dgm:spPr/>
      <dgm:t>
        <a:bodyPr/>
        <a:lstStyle/>
        <a:p>
          <a:endParaRPr lang="en-US"/>
        </a:p>
      </dgm:t>
    </dgm:pt>
  </dgm:ptLst>
  <dgm:cxnLst>
    <dgm:cxn modelId="{2DCCA1AA-0361-4D51-A74D-DEFF2C867E53}" type="presOf" srcId="{EB96EB59-46DA-4C1A-997E-2D408A704703}" destId="{EBED8346-E90B-42FF-B444-64007901A02F}" srcOrd="0" destOrd="0" presId="urn:microsoft.com/office/officeart/2005/8/layout/equation2"/>
    <dgm:cxn modelId="{DD2E7465-1E63-4364-8285-87832E179409}" type="presOf" srcId="{3F822D2B-250F-4BDC-853C-A803D53D9F9E}" destId="{827543D7-D9EB-4094-BF2B-6D1AB0CDD6EB}" srcOrd="0" destOrd="0" presId="urn:microsoft.com/office/officeart/2005/8/layout/equation2"/>
    <dgm:cxn modelId="{AF854872-1307-4CFB-9C4A-31091D3CE10A}" type="presOf" srcId="{E8D28FD3-2DBF-45AC-B5C7-67D02D9D1814}" destId="{63E9FF90-33E2-4FC2-AA48-2B5A122FD59C}" srcOrd="0" destOrd="0" presId="urn:microsoft.com/office/officeart/2005/8/layout/equation2"/>
    <dgm:cxn modelId="{A78B0541-BA44-4F19-AF82-E38AAB3DB7A6}" type="presOf" srcId="{2F50A7E3-9B93-4F6C-835F-A3BCB7F7000E}" destId="{C3A8DC36-747F-4DEB-8756-2DD1039FB4DA}" srcOrd="0" destOrd="0" presId="urn:microsoft.com/office/officeart/2005/8/layout/equation2"/>
    <dgm:cxn modelId="{0A996C81-1B9B-4229-AB48-C95A8800D347}" type="presOf" srcId="{4F1903DB-8385-469A-BAAD-9F9A43879FBA}" destId="{DC39162A-3622-4A28-BD00-D020391C2ED4}" srcOrd="0" destOrd="0" presId="urn:microsoft.com/office/officeart/2005/8/layout/equation2"/>
    <dgm:cxn modelId="{ECDD2543-0A14-4AA8-A44C-A331669E49E8}" type="presOf" srcId="{2F50A7E3-9B93-4F6C-835F-A3BCB7F7000E}" destId="{558CF038-3132-4AF1-B4E1-2FEA2559CF56}" srcOrd="1" destOrd="0" presId="urn:microsoft.com/office/officeart/2005/8/layout/equation2"/>
    <dgm:cxn modelId="{9B00ED12-8859-4119-B025-7B9BD3BA99B7}" srcId="{B031B97B-AB8A-4855-8FD8-CB7987402A9D}" destId="{3F822D2B-250F-4BDC-853C-A803D53D9F9E}" srcOrd="1" destOrd="0" parTransId="{3539C457-FE68-49DB-8303-15511B28E37F}" sibTransId="{2F50A7E3-9B93-4F6C-835F-A3BCB7F7000E}"/>
    <dgm:cxn modelId="{185E8115-50A8-4DC1-A091-2FD726A26955}" srcId="{B031B97B-AB8A-4855-8FD8-CB7987402A9D}" destId="{EB96EB59-46DA-4C1A-997E-2D408A704703}" srcOrd="2" destOrd="0" parTransId="{C5C35D87-3597-4A72-8D43-85BB48050B35}" sibTransId="{A8C87621-898F-4D6A-8EF3-3A088BFA9FB1}"/>
    <dgm:cxn modelId="{34BB1A61-5538-4284-A429-745D39CC8C57}" type="presOf" srcId="{B031B97B-AB8A-4855-8FD8-CB7987402A9D}" destId="{AA5DA7C8-CACE-4349-BD18-C428C40B7754}" srcOrd="0" destOrd="0" presId="urn:microsoft.com/office/officeart/2005/8/layout/equation2"/>
    <dgm:cxn modelId="{658ADE2F-7E48-425D-8D51-DACA25739114}" srcId="{B031B97B-AB8A-4855-8FD8-CB7987402A9D}" destId="{4F1903DB-8385-469A-BAAD-9F9A43879FBA}" srcOrd="0" destOrd="0" parTransId="{D8AF5E85-A2D9-4C9C-AFA0-57D3D1C6A1A8}" sibTransId="{E8D28FD3-2DBF-45AC-B5C7-67D02D9D1814}"/>
    <dgm:cxn modelId="{7B9AA6DC-64F9-4157-AF1D-53F6B907DB47}" type="presParOf" srcId="{AA5DA7C8-CACE-4349-BD18-C428C40B7754}" destId="{9EFC4D4E-D46A-4116-A245-7B1D21084FEC}" srcOrd="0" destOrd="0" presId="urn:microsoft.com/office/officeart/2005/8/layout/equation2"/>
    <dgm:cxn modelId="{3C6F34B9-1A2C-4245-9355-70B6AF477569}" type="presParOf" srcId="{9EFC4D4E-D46A-4116-A245-7B1D21084FEC}" destId="{DC39162A-3622-4A28-BD00-D020391C2ED4}" srcOrd="0" destOrd="0" presId="urn:microsoft.com/office/officeart/2005/8/layout/equation2"/>
    <dgm:cxn modelId="{731D04F5-2779-44CD-9D3B-32DF9CF481A3}" type="presParOf" srcId="{9EFC4D4E-D46A-4116-A245-7B1D21084FEC}" destId="{5374A48D-D558-4EE5-B08B-CB2D72E5C60F}" srcOrd="1" destOrd="0" presId="urn:microsoft.com/office/officeart/2005/8/layout/equation2"/>
    <dgm:cxn modelId="{C288CC8A-DE9D-4A08-A9A4-962A717D593C}" type="presParOf" srcId="{9EFC4D4E-D46A-4116-A245-7B1D21084FEC}" destId="{63E9FF90-33E2-4FC2-AA48-2B5A122FD59C}" srcOrd="2" destOrd="0" presId="urn:microsoft.com/office/officeart/2005/8/layout/equation2"/>
    <dgm:cxn modelId="{D610FF2B-1E78-43FF-8623-B19231D3FFC5}" type="presParOf" srcId="{9EFC4D4E-D46A-4116-A245-7B1D21084FEC}" destId="{FBE60152-E994-45A9-9C1D-F7B7E05D9C95}" srcOrd="3" destOrd="0" presId="urn:microsoft.com/office/officeart/2005/8/layout/equation2"/>
    <dgm:cxn modelId="{65CB313F-E886-46F0-B29C-88611DB306E5}" type="presParOf" srcId="{9EFC4D4E-D46A-4116-A245-7B1D21084FEC}" destId="{827543D7-D9EB-4094-BF2B-6D1AB0CDD6EB}" srcOrd="4" destOrd="0" presId="urn:microsoft.com/office/officeart/2005/8/layout/equation2"/>
    <dgm:cxn modelId="{C5C583CB-6CD7-4C75-BA9D-259A71F0C37A}" type="presParOf" srcId="{AA5DA7C8-CACE-4349-BD18-C428C40B7754}" destId="{C3A8DC36-747F-4DEB-8756-2DD1039FB4DA}" srcOrd="1" destOrd="0" presId="urn:microsoft.com/office/officeart/2005/8/layout/equation2"/>
    <dgm:cxn modelId="{D48DFBEF-DE63-43FB-AA35-CF3575590AFF}" type="presParOf" srcId="{C3A8DC36-747F-4DEB-8756-2DD1039FB4DA}" destId="{558CF038-3132-4AF1-B4E1-2FEA2559CF56}" srcOrd="0" destOrd="0" presId="urn:microsoft.com/office/officeart/2005/8/layout/equation2"/>
    <dgm:cxn modelId="{D327E1A3-E82E-4A53-AE0A-20BD783D918A}" type="presParOf" srcId="{AA5DA7C8-CACE-4349-BD18-C428C40B7754}" destId="{EBED8346-E90B-42FF-B444-64007901A02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3E839-BA34-485F-9500-0BD49F9A2D51}"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4A7C02F0-88B0-4D4A-B821-DA8286A06267}">
      <dgm:prSet phldrT="[Text]"/>
      <dgm:spPr>
        <a:solidFill>
          <a:srgbClr val="92D050"/>
        </a:solidFill>
      </dgm:spPr>
      <dgm:t>
        <a:bodyPr/>
        <a:lstStyle/>
        <a:p>
          <a:r>
            <a:rPr lang="en-US" dirty="0" smtClean="0">
              <a:solidFill>
                <a:schemeClr val="tx1"/>
              </a:solidFill>
            </a:rPr>
            <a:t>Consider whether or not this is the most suitable contract type; consider if there is clear scope of work</a:t>
          </a:r>
          <a:endParaRPr lang="en-US" dirty="0">
            <a:solidFill>
              <a:schemeClr val="tx1"/>
            </a:solidFill>
          </a:endParaRPr>
        </a:p>
      </dgm:t>
    </dgm:pt>
    <dgm:pt modelId="{2D27A65A-1BE4-46CE-B76A-6D2D7DC73C1C}" type="parTrans" cxnId="{975C4D6F-BED5-47C2-9D24-01AAEABA5200}">
      <dgm:prSet/>
      <dgm:spPr/>
      <dgm:t>
        <a:bodyPr/>
        <a:lstStyle/>
        <a:p>
          <a:endParaRPr lang="en-US"/>
        </a:p>
      </dgm:t>
    </dgm:pt>
    <dgm:pt modelId="{40B6D436-66D1-493E-A183-8B4CA2C8FA86}" type="sibTrans" cxnId="{975C4D6F-BED5-47C2-9D24-01AAEABA5200}">
      <dgm:prSet/>
      <dgm:spPr/>
      <dgm:t>
        <a:bodyPr/>
        <a:lstStyle/>
        <a:p>
          <a:endParaRPr lang="en-US"/>
        </a:p>
      </dgm:t>
    </dgm:pt>
    <dgm:pt modelId="{4019709A-046D-49E9-977C-C50A976CD13F}">
      <dgm:prSet phldrT="[Text]"/>
      <dgm:spPr>
        <a:solidFill>
          <a:srgbClr val="92D050"/>
        </a:solidFill>
      </dgm:spPr>
      <dgm:t>
        <a:bodyPr/>
        <a:lstStyle/>
        <a:p>
          <a:r>
            <a:rPr lang="en-US" dirty="0" smtClean="0">
              <a:solidFill>
                <a:schemeClr val="tx1"/>
              </a:solidFill>
            </a:rPr>
            <a:t>Consider including a contract ceiling that the contractor exceeds at its own risk</a:t>
          </a:r>
          <a:endParaRPr lang="en-US" dirty="0">
            <a:solidFill>
              <a:schemeClr val="tx1"/>
            </a:solidFill>
          </a:endParaRPr>
        </a:p>
      </dgm:t>
    </dgm:pt>
    <dgm:pt modelId="{072E9749-781A-443A-B1CC-0D791690E516}" type="parTrans" cxnId="{FA23EEAB-F742-4B1E-9E6F-2EAC7B56EA10}">
      <dgm:prSet/>
      <dgm:spPr/>
      <dgm:t>
        <a:bodyPr/>
        <a:lstStyle/>
        <a:p>
          <a:endParaRPr lang="en-US"/>
        </a:p>
      </dgm:t>
    </dgm:pt>
    <dgm:pt modelId="{CF3DFA84-9871-4834-A712-E5316BCDD22D}" type="sibTrans" cxnId="{FA23EEAB-F742-4B1E-9E6F-2EAC7B56EA10}">
      <dgm:prSet/>
      <dgm:spPr/>
      <dgm:t>
        <a:bodyPr/>
        <a:lstStyle/>
        <a:p>
          <a:endParaRPr lang="en-US"/>
        </a:p>
      </dgm:t>
    </dgm:pt>
    <dgm:pt modelId="{1722991B-27E7-4A11-8E90-B88E07DF4326}">
      <dgm:prSet phldrT="[Text]"/>
      <dgm:spPr>
        <a:solidFill>
          <a:srgbClr val="92D050"/>
        </a:solidFill>
      </dgm:spPr>
      <dgm:t>
        <a:bodyPr/>
        <a:lstStyle/>
        <a:p>
          <a:r>
            <a:rPr lang="en-US" dirty="0" smtClean="0">
              <a:solidFill>
                <a:schemeClr val="tx1"/>
              </a:solidFill>
            </a:rPr>
            <a:t>Monitor these contracts closely</a:t>
          </a:r>
        </a:p>
        <a:p>
          <a:endParaRPr lang="en-US" dirty="0">
            <a:solidFill>
              <a:schemeClr val="tx1"/>
            </a:solidFill>
          </a:endParaRPr>
        </a:p>
      </dgm:t>
    </dgm:pt>
    <dgm:pt modelId="{4F858B81-935F-4402-91F7-A782D53EFF2F}" type="parTrans" cxnId="{E06FBA9F-2CBC-4946-AE94-D22D3D1D4356}">
      <dgm:prSet/>
      <dgm:spPr/>
      <dgm:t>
        <a:bodyPr/>
        <a:lstStyle/>
        <a:p>
          <a:endParaRPr lang="en-US"/>
        </a:p>
      </dgm:t>
    </dgm:pt>
    <dgm:pt modelId="{207EC56A-887B-43CA-9205-0702408532B0}" type="sibTrans" cxnId="{E06FBA9F-2CBC-4946-AE94-D22D3D1D4356}">
      <dgm:prSet/>
      <dgm:spPr/>
      <dgm:t>
        <a:bodyPr/>
        <a:lstStyle/>
        <a:p>
          <a:endParaRPr lang="en-US"/>
        </a:p>
      </dgm:t>
    </dgm:pt>
    <dgm:pt modelId="{97E4EEFC-854D-4F26-8908-9B0816C8854B}" type="pres">
      <dgm:prSet presAssocID="{48C3E839-BA34-485F-9500-0BD49F9A2D51}" presName="linear" presStyleCnt="0">
        <dgm:presLayoutVars>
          <dgm:animLvl val="lvl"/>
          <dgm:resizeHandles val="exact"/>
        </dgm:presLayoutVars>
      </dgm:prSet>
      <dgm:spPr/>
      <dgm:t>
        <a:bodyPr/>
        <a:lstStyle/>
        <a:p>
          <a:endParaRPr lang="en-US"/>
        </a:p>
      </dgm:t>
    </dgm:pt>
    <dgm:pt modelId="{7DC9B368-E63F-4316-BC1E-619CB8BE0F39}" type="pres">
      <dgm:prSet presAssocID="{4A7C02F0-88B0-4D4A-B821-DA8286A06267}" presName="parentText" presStyleLbl="node1" presStyleIdx="0" presStyleCnt="3" custLinFactNeighborX="4955" custLinFactNeighborY="-19806">
        <dgm:presLayoutVars>
          <dgm:chMax val="0"/>
          <dgm:bulletEnabled val="1"/>
        </dgm:presLayoutVars>
      </dgm:prSet>
      <dgm:spPr/>
      <dgm:t>
        <a:bodyPr/>
        <a:lstStyle/>
        <a:p>
          <a:endParaRPr lang="en-US"/>
        </a:p>
      </dgm:t>
    </dgm:pt>
    <dgm:pt modelId="{02D5D75B-855E-436A-86F6-125D7285E771}" type="pres">
      <dgm:prSet presAssocID="{40B6D436-66D1-493E-A183-8B4CA2C8FA86}" presName="spacer" presStyleCnt="0"/>
      <dgm:spPr/>
    </dgm:pt>
    <dgm:pt modelId="{BBF2A4FC-394E-485F-A10F-A0395F8B771E}" type="pres">
      <dgm:prSet presAssocID="{4019709A-046D-49E9-977C-C50A976CD13F}" presName="parentText" presStyleLbl="node1" presStyleIdx="1" presStyleCnt="3">
        <dgm:presLayoutVars>
          <dgm:chMax val="0"/>
          <dgm:bulletEnabled val="1"/>
        </dgm:presLayoutVars>
      </dgm:prSet>
      <dgm:spPr/>
      <dgm:t>
        <a:bodyPr/>
        <a:lstStyle/>
        <a:p>
          <a:endParaRPr lang="en-US"/>
        </a:p>
      </dgm:t>
    </dgm:pt>
    <dgm:pt modelId="{1A952FBE-57DF-4D4B-9287-4A51687428BE}" type="pres">
      <dgm:prSet presAssocID="{CF3DFA84-9871-4834-A712-E5316BCDD22D}" presName="spacer" presStyleCnt="0"/>
      <dgm:spPr/>
    </dgm:pt>
    <dgm:pt modelId="{B2449574-ACCC-46E4-9EB5-1D494BFF80F8}" type="pres">
      <dgm:prSet presAssocID="{1722991B-27E7-4A11-8E90-B88E07DF4326}" presName="parentText" presStyleLbl="node1" presStyleIdx="2" presStyleCnt="3">
        <dgm:presLayoutVars>
          <dgm:chMax val="0"/>
          <dgm:bulletEnabled val="1"/>
        </dgm:presLayoutVars>
      </dgm:prSet>
      <dgm:spPr/>
      <dgm:t>
        <a:bodyPr/>
        <a:lstStyle/>
        <a:p>
          <a:endParaRPr lang="en-US"/>
        </a:p>
      </dgm:t>
    </dgm:pt>
  </dgm:ptLst>
  <dgm:cxnLst>
    <dgm:cxn modelId="{2B62D6B3-5707-4CD3-BD9B-036A68D4A826}" type="presOf" srcId="{4A7C02F0-88B0-4D4A-B821-DA8286A06267}" destId="{7DC9B368-E63F-4316-BC1E-619CB8BE0F39}" srcOrd="0" destOrd="0" presId="urn:microsoft.com/office/officeart/2005/8/layout/vList2"/>
    <dgm:cxn modelId="{A3387A31-728B-4334-AEDA-A8FD83929AD0}" type="presOf" srcId="{1722991B-27E7-4A11-8E90-B88E07DF4326}" destId="{B2449574-ACCC-46E4-9EB5-1D494BFF80F8}" srcOrd="0" destOrd="0" presId="urn:microsoft.com/office/officeart/2005/8/layout/vList2"/>
    <dgm:cxn modelId="{975C4D6F-BED5-47C2-9D24-01AAEABA5200}" srcId="{48C3E839-BA34-485F-9500-0BD49F9A2D51}" destId="{4A7C02F0-88B0-4D4A-B821-DA8286A06267}" srcOrd="0" destOrd="0" parTransId="{2D27A65A-1BE4-46CE-B76A-6D2D7DC73C1C}" sibTransId="{40B6D436-66D1-493E-A183-8B4CA2C8FA86}"/>
    <dgm:cxn modelId="{FA23EEAB-F742-4B1E-9E6F-2EAC7B56EA10}" srcId="{48C3E839-BA34-485F-9500-0BD49F9A2D51}" destId="{4019709A-046D-49E9-977C-C50A976CD13F}" srcOrd="1" destOrd="0" parTransId="{072E9749-781A-443A-B1CC-0D791690E516}" sibTransId="{CF3DFA84-9871-4834-A712-E5316BCDD22D}"/>
    <dgm:cxn modelId="{E7486DD8-A228-4AFB-8803-4A81A569FD3B}" type="presOf" srcId="{48C3E839-BA34-485F-9500-0BD49F9A2D51}" destId="{97E4EEFC-854D-4F26-8908-9B0816C8854B}" srcOrd="0" destOrd="0" presId="urn:microsoft.com/office/officeart/2005/8/layout/vList2"/>
    <dgm:cxn modelId="{E06FBA9F-2CBC-4946-AE94-D22D3D1D4356}" srcId="{48C3E839-BA34-485F-9500-0BD49F9A2D51}" destId="{1722991B-27E7-4A11-8E90-B88E07DF4326}" srcOrd="2" destOrd="0" parTransId="{4F858B81-935F-4402-91F7-A782D53EFF2F}" sibTransId="{207EC56A-887B-43CA-9205-0702408532B0}"/>
    <dgm:cxn modelId="{335557EE-0510-4A05-8134-4F56DAF129CF}" type="presOf" srcId="{4019709A-046D-49E9-977C-C50A976CD13F}" destId="{BBF2A4FC-394E-485F-A10F-A0395F8B771E}" srcOrd="0" destOrd="0" presId="urn:microsoft.com/office/officeart/2005/8/layout/vList2"/>
    <dgm:cxn modelId="{F6473296-882E-4802-B526-FC9F00FB3F34}" type="presParOf" srcId="{97E4EEFC-854D-4F26-8908-9B0816C8854B}" destId="{7DC9B368-E63F-4316-BC1E-619CB8BE0F39}" srcOrd="0" destOrd="0" presId="urn:microsoft.com/office/officeart/2005/8/layout/vList2"/>
    <dgm:cxn modelId="{C2E63257-828C-49C0-8534-557E941B4A70}" type="presParOf" srcId="{97E4EEFC-854D-4F26-8908-9B0816C8854B}" destId="{02D5D75B-855E-436A-86F6-125D7285E771}" srcOrd="1" destOrd="0" presId="urn:microsoft.com/office/officeart/2005/8/layout/vList2"/>
    <dgm:cxn modelId="{16F7DBF7-AA4F-4A1E-8720-195F9333F7DC}" type="presParOf" srcId="{97E4EEFC-854D-4F26-8908-9B0816C8854B}" destId="{BBF2A4FC-394E-485F-A10F-A0395F8B771E}" srcOrd="2" destOrd="0" presId="urn:microsoft.com/office/officeart/2005/8/layout/vList2"/>
    <dgm:cxn modelId="{B768027E-E008-4C7D-8C3B-59C639770E16}" type="presParOf" srcId="{97E4EEFC-854D-4F26-8908-9B0816C8854B}" destId="{1A952FBE-57DF-4D4B-9287-4A51687428BE}" srcOrd="3" destOrd="0" presId="urn:microsoft.com/office/officeart/2005/8/layout/vList2"/>
    <dgm:cxn modelId="{51A4E052-28D4-4C5C-AB88-95C79C42FFCB}" type="presParOf" srcId="{97E4EEFC-854D-4F26-8908-9B0816C8854B}" destId="{B2449574-ACCC-46E4-9EB5-1D494BFF80F8}"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06797-928D-4763-BAC8-7453713E3F80}">
      <dsp:nvSpPr>
        <dsp:cNvPr id="0" name=""/>
        <dsp:cNvSpPr/>
      </dsp:nvSpPr>
      <dsp:spPr>
        <a:xfrm>
          <a:off x="-360942" y="28325"/>
          <a:ext cx="6445827" cy="1328741"/>
        </a:xfrm>
        <a:prstGeom prst="rightArrow">
          <a:avLst>
            <a:gd name="adj1" fmla="val 50000"/>
            <a:gd name="adj2" fmla="val 50000"/>
          </a:avLst>
        </a:prstGeom>
        <a:solidFill>
          <a:srgbClr val="C0000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49040" numCol="1" spcCol="1270" anchor="ctr" anchorCtr="0">
          <a:noAutofit/>
        </a:bodyPr>
        <a:lstStyle/>
        <a:p>
          <a:pPr lvl="0" algn="l" defTabSz="1066800">
            <a:lnSpc>
              <a:spcPct val="90000"/>
            </a:lnSpc>
            <a:spcBef>
              <a:spcPct val="0"/>
            </a:spcBef>
            <a:spcAft>
              <a:spcPct val="35000"/>
            </a:spcAft>
          </a:pPr>
          <a:r>
            <a:rPr lang="en-US" sz="2400" kern="1200" dirty="0" smtClean="0"/>
            <a:t>    44 C.F.R. pt. 13 &amp; 2 C.F.R. pt. 215</a:t>
          </a:r>
          <a:endParaRPr lang="en-US" sz="2400" kern="1200" dirty="0"/>
        </a:p>
      </dsp:txBody>
      <dsp:txXfrm>
        <a:off x="-360942" y="360510"/>
        <a:ext cx="6113642" cy="664371"/>
      </dsp:txXfrm>
    </dsp:sp>
    <dsp:sp modelId="{D5A72517-2371-4666-A061-7A6DE9F08730}">
      <dsp:nvSpPr>
        <dsp:cNvPr id="0" name=""/>
        <dsp:cNvSpPr/>
      </dsp:nvSpPr>
      <dsp:spPr>
        <a:xfrm>
          <a:off x="-785243" y="2665934"/>
          <a:ext cx="4008171" cy="1468336"/>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91440" lvl="0" algn="l" defTabSz="622300">
            <a:lnSpc>
              <a:spcPct val="90000"/>
            </a:lnSpc>
            <a:spcBef>
              <a:spcPct val="0"/>
            </a:spcBef>
            <a:spcAft>
              <a:spcPct val="35000"/>
            </a:spcAft>
          </a:pPr>
          <a:r>
            <a:rPr lang="en-US" sz="1400" kern="1200" dirty="0" smtClean="0">
              <a:solidFill>
                <a:schemeClr val="bg1"/>
              </a:solidFill>
            </a:rPr>
            <a:t>Procurement standards for all projects associated with emergency or disaster declarations issued before this date were found at 2 C.F.R. </a:t>
          </a:r>
          <a:r>
            <a:rPr lang="en-US" sz="1400" kern="1200" dirty="0" smtClean="0">
              <a:solidFill>
                <a:schemeClr val="bg1"/>
              </a:solidFill>
              <a:latin typeface="Times New Roman" panose="02020603050405020304" pitchFamily="18" charset="0"/>
              <a:cs typeface="Times New Roman" panose="02020603050405020304" pitchFamily="18" charset="0"/>
            </a:rPr>
            <a:t>§§ </a:t>
          </a:r>
          <a:r>
            <a:rPr lang="en-US" sz="1400" kern="1200" dirty="0" smtClean="0">
              <a:solidFill>
                <a:schemeClr val="bg1"/>
              </a:solidFill>
            </a:rPr>
            <a:t>215.40-.48 (Institutions of Higher Education, Hospitals, and other Nonprofit organizations) and 44 C.F.R. </a:t>
          </a:r>
          <a:r>
            <a:rPr lang="en-US" sz="1400" kern="1200" dirty="0" smtClean="0">
              <a:solidFill>
                <a:schemeClr val="bg1"/>
              </a:solidFill>
              <a:latin typeface="Times New Roman" panose="02020603050405020304" pitchFamily="18" charset="0"/>
              <a:cs typeface="Times New Roman" panose="02020603050405020304" pitchFamily="18" charset="0"/>
            </a:rPr>
            <a:t>§§ </a:t>
          </a:r>
          <a:r>
            <a:rPr lang="en-US" sz="1400" kern="1200" dirty="0" smtClean="0">
              <a:solidFill>
                <a:schemeClr val="bg1"/>
              </a:solidFill>
            </a:rPr>
            <a:t>13.36(a)-(i) (States, local and tribal governments).  </a:t>
          </a:r>
          <a:endParaRPr lang="en-US" sz="1400" kern="1200" dirty="0">
            <a:solidFill>
              <a:schemeClr val="bg1"/>
            </a:solidFill>
          </a:endParaRPr>
        </a:p>
      </dsp:txBody>
      <dsp:txXfrm>
        <a:off x="-785243" y="2665934"/>
        <a:ext cx="4008171" cy="1468336"/>
      </dsp:txXfrm>
    </dsp:sp>
    <dsp:sp modelId="{A1543BE7-A1FC-4A01-BCAE-0174AE6F3E28}">
      <dsp:nvSpPr>
        <dsp:cNvPr id="0" name=""/>
        <dsp:cNvSpPr/>
      </dsp:nvSpPr>
      <dsp:spPr>
        <a:xfrm>
          <a:off x="1300909" y="1031528"/>
          <a:ext cx="5941822" cy="1388770"/>
        </a:xfrm>
        <a:prstGeom prst="rightArrow">
          <a:avLst>
            <a:gd name="adj1" fmla="val 50000"/>
            <a:gd name="adj2" fmla="val 50000"/>
          </a:avLst>
        </a:prstGeom>
        <a:solidFill>
          <a:srgbClr val="0070C0"/>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149040" numCol="1" spcCol="1270" anchor="ctr" anchorCtr="0">
          <a:noAutofit/>
        </a:bodyPr>
        <a:lstStyle/>
        <a:p>
          <a:pPr lvl="0" algn="l" defTabSz="1066800">
            <a:lnSpc>
              <a:spcPct val="90000"/>
            </a:lnSpc>
            <a:spcBef>
              <a:spcPct val="0"/>
            </a:spcBef>
            <a:spcAft>
              <a:spcPct val="35000"/>
            </a:spcAft>
          </a:pPr>
          <a:r>
            <a:rPr lang="en-US" sz="2400" kern="1200" dirty="0" smtClean="0"/>
            <a:t>        2 C.F.R. pt. 200 (Uniform Rules)</a:t>
          </a:r>
          <a:endParaRPr lang="en-US" sz="2400" kern="1200" dirty="0"/>
        </a:p>
      </dsp:txBody>
      <dsp:txXfrm>
        <a:off x="1300909" y="1378721"/>
        <a:ext cx="5594630" cy="694385"/>
      </dsp:txXfrm>
    </dsp:sp>
    <dsp:sp modelId="{DCD0E698-1C6D-448E-B4E3-F15A06EDEE86}">
      <dsp:nvSpPr>
        <dsp:cNvPr id="0" name=""/>
        <dsp:cNvSpPr/>
      </dsp:nvSpPr>
      <dsp:spPr>
        <a:xfrm>
          <a:off x="3332476" y="2232137"/>
          <a:ext cx="3113350" cy="1225339"/>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91440" lvl="0" algn="l" defTabSz="711200">
            <a:lnSpc>
              <a:spcPct val="90000"/>
            </a:lnSpc>
            <a:spcBef>
              <a:spcPct val="0"/>
            </a:spcBef>
            <a:spcAft>
              <a:spcPct val="35000"/>
            </a:spcAft>
          </a:pPr>
          <a:r>
            <a:rPr lang="en-US" sz="1600" kern="1200" dirty="0" smtClean="0">
              <a:solidFill>
                <a:schemeClr val="bg1"/>
              </a:solidFill>
            </a:rPr>
            <a:t>Procurement standards at 2 CFR </a:t>
          </a:r>
          <a:r>
            <a:rPr lang="en-US" sz="1600" kern="1200" dirty="0" smtClean="0">
              <a:solidFill>
                <a:schemeClr val="bg1"/>
              </a:solidFill>
              <a:latin typeface="Times New Roman" panose="02020603050405020304" pitchFamily="18" charset="0"/>
              <a:cs typeface="Times New Roman" panose="02020603050405020304" pitchFamily="18" charset="0"/>
            </a:rPr>
            <a:t>§§ </a:t>
          </a:r>
          <a:r>
            <a:rPr lang="en-US" sz="1600" kern="1200" dirty="0" smtClean="0">
              <a:solidFill>
                <a:schemeClr val="bg1"/>
              </a:solidFill>
            </a:rPr>
            <a:t>200.317-.326 apply to all projects  associated with declarations and emergencies issued after this date.</a:t>
          </a:r>
          <a:endParaRPr lang="en-US" sz="1600" kern="1200" dirty="0">
            <a:solidFill>
              <a:schemeClr val="bg1"/>
            </a:solidFill>
          </a:endParaRPr>
        </a:p>
      </dsp:txBody>
      <dsp:txXfrm>
        <a:off x="3332476" y="2232137"/>
        <a:ext cx="3113350" cy="1225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9162A-3622-4A28-BD00-D020391C2ED4}">
      <dsp:nvSpPr>
        <dsp:cNvPr id="0" name=""/>
        <dsp:cNvSpPr/>
      </dsp:nvSpPr>
      <dsp:spPr>
        <a:xfrm>
          <a:off x="33550" y="2503"/>
          <a:ext cx="1174260" cy="1174260"/>
        </a:xfrm>
        <a:prstGeom prst="ellipse">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Actual cost of materials</a:t>
          </a:r>
          <a:r>
            <a:rPr lang="en-US" sz="1200" kern="1200" dirty="0" smtClean="0"/>
            <a:t> </a:t>
          </a:r>
          <a:endParaRPr lang="en-US" sz="1200" kern="1200" dirty="0"/>
        </a:p>
      </dsp:txBody>
      <dsp:txXfrm>
        <a:off x="205516" y="174469"/>
        <a:ext cx="830328" cy="830328"/>
      </dsp:txXfrm>
    </dsp:sp>
    <dsp:sp modelId="{63E9FF90-33E2-4FC2-AA48-2B5A122FD59C}">
      <dsp:nvSpPr>
        <dsp:cNvPr id="0" name=""/>
        <dsp:cNvSpPr/>
      </dsp:nvSpPr>
      <dsp:spPr>
        <a:xfrm>
          <a:off x="280144" y="1272113"/>
          <a:ext cx="681071" cy="681071"/>
        </a:xfrm>
        <a:prstGeom prst="mathPlus">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70420" y="1532555"/>
        <a:ext cx="500519" cy="160187"/>
      </dsp:txXfrm>
    </dsp:sp>
    <dsp:sp modelId="{827543D7-D9EB-4094-BF2B-6D1AB0CDD6EB}">
      <dsp:nvSpPr>
        <dsp:cNvPr id="0" name=""/>
        <dsp:cNvSpPr/>
      </dsp:nvSpPr>
      <dsp:spPr>
        <a:xfrm>
          <a:off x="33550" y="2048534"/>
          <a:ext cx="1174260" cy="1174260"/>
        </a:xfrm>
        <a:prstGeom prst="ellipse">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Loaded Labor Hours (+Profit)</a:t>
          </a:r>
          <a:endParaRPr lang="en-US" sz="1200" b="1" kern="1200" dirty="0">
            <a:solidFill>
              <a:schemeClr val="tx1"/>
            </a:solidFill>
          </a:endParaRPr>
        </a:p>
      </dsp:txBody>
      <dsp:txXfrm>
        <a:off x="205516" y="2220500"/>
        <a:ext cx="830328" cy="830328"/>
      </dsp:txXfrm>
    </dsp:sp>
    <dsp:sp modelId="{C3A8DC36-747F-4DEB-8756-2DD1039FB4DA}">
      <dsp:nvSpPr>
        <dsp:cNvPr id="0" name=""/>
        <dsp:cNvSpPr/>
      </dsp:nvSpPr>
      <dsp:spPr>
        <a:xfrm>
          <a:off x="1392337" y="1394237"/>
          <a:ext cx="391196" cy="436824"/>
        </a:xfrm>
        <a:prstGeom prst="rightArrow">
          <a:avLst>
            <a:gd name="adj1" fmla="val 60000"/>
            <a:gd name="adj2" fmla="val 50000"/>
          </a:avLst>
        </a:prstGeom>
        <a:solidFill>
          <a:schemeClr val="accent1">
            <a:tint val="60000"/>
            <a:hueOff val="0"/>
            <a:satOff val="0"/>
            <a:lumOff val="0"/>
            <a:alphaOff val="0"/>
          </a:schemeClr>
        </a:solidFill>
        <a:ln w="9525" cap="flat" cmpd="sng" algn="ctr">
          <a:solidFill>
            <a:schemeClr val="accent1">
              <a:tint val="6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392337" y="1481602"/>
        <a:ext cx="273837" cy="262094"/>
      </dsp:txXfrm>
    </dsp:sp>
    <dsp:sp modelId="{EBED8346-E90B-42FF-B444-64007901A02F}">
      <dsp:nvSpPr>
        <dsp:cNvPr id="0" name=""/>
        <dsp:cNvSpPr/>
      </dsp:nvSpPr>
      <dsp:spPr>
        <a:xfrm>
          <a:off x="1945917" y="438389"/>
          <a:ext cx="2348520" cy="2348520"/>
        </a:xfrm>
        <a:prstGeom prst="ellipse">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u="sng" kern="1200" dirty="0" smtClean="0">
              <a:solidFill>
                <a:schemeClr val="tx1"/>
              </a:solidFill>
            </a:rPr>
            <a:t>Time &amp; Materials </a:t>
          </a:r>
        </a:p>
        <a:p>
          <a:pPr lvl="0" algn="ctr" defTabSz="1111250">
            <a:lnSpc>
              <a:spcPct val="90000"/>
            </a:lnSpc>
            <a:spcBef>
              <a:spcPct val="0"/>
            </a:spcBef>
            <a:spcAft>
              <a:spcPct val="35000"/>
            </a:spcAft>
          </a:pPr>
          <a:endParaRPr lang="en-US" sz="2000" b="1" kern="1200" dirty="0">
            <a:solidFill>
              <a:schemeClr val="tx1"/>
            </a:solidFill>
          </a:endParaRPr>
        </a:p>
      </dsp:txBody>
      <dsp:txXfrm>
        <a:off x="2289850" y="782322"/>
        <a:ext cx="1660654" cy="1660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9B368-E63F-4316-BC1E-619CB8BE0F39}">
      <dsp:nvSpPr>
        <dsp:cNvPr id="0" name=""/>
        <dsp:cNvSpPr/>
      </dsp:nvSpPr>
      <dsp:spPr>
        <a:xfrm>
          <a:off x="0" y="0"/>
          <a:ext cx="4370631" cy="947699"/>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Consider whether or not this is the most suitable contract type; consider if there is clear scope of work</a:t>
          </a:r>
          <a:endParaRPr lang="en-US" sz="1800" kern="1200" dirty="0">
            <a:solidFill>
              <a:schemeClr val="tx1"/>
            </a:solidFill>
          </a:endParaRPr>
        </a:p>
      </dsp:txBody>
      <dsp:txXfrm>
        <a:off x="46263" y="46263"/>
        <a:ext cx="4278105" cy="855173"/>
      </dsp:txXfrm>
    </dsp:sp>
    <dsp:sp modelId="{BBF2A4FC-394E-485F-A10F-A0395F8B771E}">
      <dsp:nvSpPr>
        <dsp:cNvPr id="0" name=""/>
        <dsp:cNvSpPr/>
      </dsp:nvSpPr>
      <dsp:spPr>
        <a:xfrm>
          <a:off x="0" y="1009807"/>
          <a:ext cx="4370631" cy="947699"/>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Consider including a contract ceiling that the contractor exceeds at its own risk</a:t>
          </a:r>
          <a:endParaRPr lang="en-US" sz="1800" kern="1200" dirty="0">
            <a:solidFill>
              <a:schemeClr val="tx1"/>
            </a:solidFill>
          </a:endParaRPr>
        </a:p>
      </dsp:txBody>
      <dsp:txXfrm>
        <a:off x="46263" y="1056070"/>
        <a:ext cx="4278105" cy="855173"/>
      </dsp:txXfrm>
    </dsp:sp>
    <dsp:sp modelId="{B2449574-ACCC-46E4-9EB5-1D494BFF80F8}">
      <dsp:nvSpPr>
        <dsp:cNvPr id="0" name=""/>
        <dsp:cNvSpPr/>
      </dsp:nvSpPr>
      <dsp:spPr>
        <a:xfrm>
          <a:off x="0" y="2009347"/>
          <a:ext cx="4370631" cy="947699"/>
        </a:xfrm>
        <a:prstGeom prst="roundRect">
          <a:avLst/>
        </a:prstGeom>
        <a:solidFill>
          <a:srgbClr val="92D050"/>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Monitor these contracts closely</a:t>
          </a:r>
        </a:p>
        <a:p>
          <a:pPr lvl="0" algn="l" defTabSz="800100">
            <a:lnSpc>
              <a:spcPct val="90000"/>
            </a:lnSpc>
            <a:spcBef>
              <a:spcPct val="0"/>
            </a:spcBef>
            <a:spcAft>
              <a:spcPct val="35000"/>
            </a:spcAft>
          </a:pPr>
          <a:endParaRPr lang="en-US" sz="1800" kern="1200" dirty="0">
            <a:solidFill>
              <a:schemeClr val="tx1"/>
            </a:solidFill>
          </a:endParaRPr>
        </a:p>
      </dsp:txBody>
      <dsp:txXfrm>
        <a:off x="46263" y="2055610"/>
        <a:ext cx="4278105" cy="85517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24F88CA-6444-4119-9A6C-8E21E1359D57}" type="datetimeFigureOut">
              <a:rPr lang="en-US"/>
              <a:pPr>
                <a:defRPr/>
              </a:pPr>
              <a:t>4/11/2018</a:t>
            </a:fld>
            <a:endParaRPr lang="en-US"/>
          </a:p>
        </p:txBody>
      </p:sp>
      <p:sp>
        <p:nvSpPr>
          <p:cNvPr id="4" name="Footer Placeholder 3"/>
          <p:cNvSpPr>
            <a:spLocks noGrp="1"/>
          </p:cNvSpPr>
          <p:nvPr>
            <p:ph type="ftr" sz="quarter" idx="2"/>
          </p:nvPr>
        </p:nvSpPr>
        <p:spPr>
          <a:xfrm>
            <a:off x="0" y="8831263"/>
            <a:ext cx="2971800" cy="46355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831263"/>
            <a:ext cx="2971800" cy="4635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33E5D4-1F0E-4165-9B3E-1031F474BB2C}" type="slidenum">
              <a:rPr lang="en-US"/>
              <a:pPr>
                <a:defRPr/>
              </a:pPr>
              <a:t>‹#›</a:t>
            </a:fld>
            <a:endParaRPr lang="en-US"/>
          </a:p>
        </p:txBody>
      </p:sp>
    </p:spTree>
    <p:extLst>
      <p:ext uri="{BB962C8B-B14F-4D97-AF65-F5344CB8AC3E}">
        <p14:creationId xmlns:p14="http://schemas.microsoft.com/office/powerpoint/2010/main" val="269105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wrap="square" lIns="92382" tIns="46191" rIns="92382" bIns="46191" numCol="1" anchor="t" anchorCtr="0" compatLnSpc="1">
            <a:prstTxWarp prst="textNoShape">
              <a:avLst/>
            </a:prstTxWarp>
          </a:bodyPr>
          <a:lstStyle>
            <a:lvl1pPr eaLnBrk="1" hangingPunct="1">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wrap="square" lIns="92382" tIns="46191" rIns="92382" bIns="46191" numCol="1" anchor="t" anchorCtr="0" compatLnSpc="1">
            <a:prstTxWarp prst="textNoShape">
              <a:avLst/>
            </a:prstTxWarp>
          </a:bodyPr>
          <a:lstStyle>
            <a:lvl1pPr algn="r" eaLnBrk="1" hangingPunct="1">
              <a:defRPr sz="1200"/>
            </a:lvl1pPr>
          </a:lstStyle>
          <a:p>
            <a:pPr>
              <a:defRPr/>
            </a:pPr>
            <a:fld id="{AE1B110C-3A76-48F8-8345-D71E18723852}" type="datetimeFigureOut">
              <a:rPr lang="en-US"/>
              <a:pPr>
                <a:defRPr/>
              </a:pPr>
              <a:t>4/11/2018</a:t>
            </a:fld>
            <a:endParaRPr lang="en-US"/>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wrap="square" lIns="92382" tIns="46191" rIns="92382" bIns="46191"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2382" tIns="46191" rIns="92382" bIns="46191" numCol="1" anchor="b" anchorCtr="0" compatLnSpc="1">
            <a:prstTxWarp prst="textNoShape">
              <a:avLst/>
            </a:prstTxWarp>
          </a:bodyPr>
          <a:lstStyle>
            <a:lvl1pPr algn="r" eaLnBrk="1" hangingPunct="1">
              <a:defRPr sz="1200"/>
            </a:lvl1pPr>
          </a:lstStyle>
          <a:p>
            <a:pPr>
              <a:defRPr/>
            </a:pPr>
            <a:fld id="{00068409-95F2-467B-879F-4F7F0DE5ACFD}" type="slidenum">
              <a:rPr lang="en-US"/>
              <a:pPr>
                <a:defRPr/>
              </a:pPr>
              <a:t>‹#›</a:t>
            </a:fld>
            <a:endParaRPr lang="en-US"/>
          </a:p>
        </p:txBody>
      </p:sp>
    </p:spTree>
    <p:extLst>
      <p:ext uri="{BB962C8B-B14F-4D97-AF65-F5344CB8AC3E}">
        <p14:creationId xmlns:p14="http://schemas.microsoft.com/office/powerpoint/2010/main" val="17914476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 Provide a brief introduction of the presenter’s background</a:t>
            </a:r>
          </a:p>
          <a:p>
            <a:pPr eaLnBrk="1" hangingPunct="1">
              <a:spcBef>
                <a:spcPct val="0"/>
              </a:spcBef>
            </a:pPr>
            <a:endParaRPr lang="en-US"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37B515-0B1E-4610-98D5-D21D971F4A7F}" type="slidenum">
              <a:rPr lang="en-US" altLang="en-US" smtClean="0"/>
              <a:pPr/>
              <a:t>1</a:t>
            </a:fld>
            <a:endParaRPr lang="en-US" altLang="en-US" smtClean="0"/>
          </a:p>
        </p:txBody>
      </p:sp>
    </p:spTree>
    <p:extLst>
      <p:ext uri="{BB962C8B-B14F-4D97-AF65-F5344CB8AC3E}">
        <p14:creationId xmlns:p14="http://schemas.microsoft.com/office/powerpoint/2010/main" val="66089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9A2FF58-BB6B-4C34-A161-124E5C3C54DF}" type="slidenum">
              <a:rPr lang="en-US" altLang="en-US" smtClean="0"/>
              <a:pPr/>
              <a:t>10</a:t>
            </a:fld>
            <a:endParaRPr lang="en-US" altLang="en-US" smtClean="0"/>
          </a:p>
        </p:txBody>
      </p:sp>
    </p:spTree>
    <p:extLst>
      <p:ext uri="{BB962C8B-B14F-4D97-AF65-F5344CB8AC3E}">
        <p14:creationId xmlns:p14="http://schemas.microsoft.com/office/powerpoint/2010/main" val="92448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266592-3D68-464F-B649-B58DC173510E}" type="slidenum">
              <a:rPr lang="en-US" altLang="en-US" smtClean="0"/>
              <a:pPr/>
              <a:t>11</a:t>
            </a:fld>
            <a:endParaRPr lang="en-US" altLang="en-US" smtClean="0"/>
          </a:p>
        </p:txBody>
      </p:sp>
    </p:spTree>
    <p:extLst>
      <p:ext uri="{BB962C8B-B14F-4D97-AF65-F5344CB8AC3E}">
        <p14:creationId xmlns:p14="http://schemas.microsoft.com/office/powerpoint/2010/main" val="3696591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79CD2B7-4213-466E-ABB0-1B69B29640AA}" type="slidenum">
              <a:rPr lang="en-US" altLang="en-US" smtClean="0"/>
              <a:pPr/>
              <a:t>12</a:t>
            </a:fld>
            <a:endParaRPr lang="en-US" altLang="en-US" smtClean="0"/>
          </a:p>
        </p:txBody>
      </p:sp>
    </p:spTree>
    <p:extLst>
      <p:ext uri="{BB962C8B-B14F-4D97-AF65-F5344CB8AC3E}">
        <p14:creationId xmlns:p14="http://schemas.microsoft.com/office/powerpoint/2010/main" val="3968363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5806" eaLnBrk="1" hangingPunct="1">
              <a:spcBef>
                <a:spcPct val="0"/>
              </a:spcBef>
            </a:pPr>
            <a:endParaRPr lang="en-US" altLang="en-US" dirty="0" smtClean="0">
              <a:solidFill>
                <a:srgbClr val="070000"/>
              </a:solidFill>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5C626BE-740B-4CF1-817B-99715158F10C}" type="slidenum">
              <a:rPr lang="en-US" altLang="en-US" smtClean="0"/>
              <a:pPr/>
              <a:t>13</a:t>
            </a:fld>
            <a:endParaRPr lang="en-US" altLang="en-US" smtClean="0"/>
          </a:p>
        </p:txBody>
      </p:sp>
    </p:spTree>
    <p:extLst>
      <p:ext uri="{BB962C8B-B14F-4D97-AF65-F5344CB8AC3E}">
        <p14:creationId xmlns:p14="http://schemas.microsoft.com/office/powerpoint/2010/main" val="141288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Just because DHS OIG ”only” made X number of recommendations to de-obligate or disallow costs doesn’t mean that that is the extent of any non-compliance issues; this is only a fraction of the potential non-compliance that exists.  After all, DHS OIG can only properly resource a small number of audits and investigations, relatively speaking, which means the actual numbers for non-compliance and potential disallowance are much, much higher.</a:t>
            </a:r>
          </a:p>
          <a:p>
            <a:pPr eaLnBrk="1" hangingPunct="1">
              <a:spcBef>
                <a:spcPct val="0"/>
              </a:spcBef>
            </a:pPr>
            <a:endParaRPr lang="en-US" altLang="en-US" dirty="0" smtClean="0"/>
          </a:p>
          <a:p>
            <a:pPr eaLnBrk="1" hangingPunct="1">
              <a:spcBef>
                <a:spcPct val="0"/>
              </a:spcBef>
            </a:pPr>
            <a:r>
              <a:rPr lang="en-US" altLang="en-US" dirty="0" smtClean="0"/>
              <a:t>DHS OIG on average conducts about </a:t>
            </a:r>
            <a:r>
              <a:rPr lang="en-US" altLang="en-US" b="1" u="sng" dirty="0" smtClean="0"/>
              <a:t>50 audits a year </a:t>
            </a:r>
            <a:r>
              <a:rPr lang="en-US" altLang="en-US" dirty="0" smtClean="0"/>
              <a:t>– randomly.</a:t>
            </a:r>
          </a:p>
          <a:p>
            <a:pPr eaLnBrk="1" hangingPunct="1">
              <a:spcBef>
                <a:spcPct val="0"/>
              </a:spcBef>
            </a:pPr>
            <a:endParaRPr lang="en-US" altLang="en-US" dirty="0" smtClean="0"/>
          </a:p>
          <a:p>
            <a:pPr eaLnBrk="1" hangingPunct="1">
              <a:spcBef>
                <a:spcPct val="0"/>
              </a:spcBef>
            </a:pPr>
            <a:r>
              <a:rPr lang="en-US" altLang="en-US" dirty="0" smtClean="0"/>
              <a:t>FY16 numbers = </a:t>
            </a:r>
            <a:r>
              <a:rPr lang="en-US" altLang="en-US" b="1" u="sng" dirty="0" smtClean="0"/>
              <a:t>23 audits and reports</a:t>
            </a:r>
            <a:r>
              <a:rPr lang="en-US" altLang="en-US" dirty="0" smtClean="0"/>
              <a:t>, recommending approximately </a:t>
            </a:r>
            <a:r>
              <a:rPr lang="en-US" altLang="en-US" b="1" u="sng" dirty="0" smtClean="0"/>
              <a:t>$88,077,441</a:t>
            </a:r>
            <a:r>
              <a:rPr lang="en-US" altLang="en-US" dirty="0" smtClean="0"/>
              <a: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620FFE-9BA0-43D8-9491-69049770DF4D}" type="slidenum">
              <a:rPr lang="en-US" altLang="en-US" smtClean="0"/>
              <a:pPr/>
              <a:t>14</a:t>
            </a:fld>
            <a:endParaRPr lang="en-US" altLang="en-US" smtClean="0"/>
          </a:p>
        </p:txBody>
      </p:sp>
    </p:spTree>
    <p:extLst>
      <p:ext uri="{BB962C8B-B14F-4D97-AF65-F5344CB8AC3E}">
        <p14:creationId xmlns:p14="http://schemas.microsoft.com/office/powerpoint/2010/main" val="746761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20E616D-D2DC-48D7-8D2D-3CADB920EDFE}" type="slidenum">
              <a:rPr lang="en-US" altLang="en-US" smtClean="0"/>
              <a:pPr/>
              <a:t>15</a:t>
            </a:fld>
            <a:endParaRPr lang="en-US" altLang="en-US" smtClean="0"/>
          </a:p>
        </p:txBody>
      </p:sp>
    </p:spTree>
    <p:extLst>
      <p:ext uri="{BB962C8B-B14F-4D97-AF65-F5344CB8AC3E}">
        <p14:creationId xmlns:p14="http://schemas.microsoft.com/office/powerpoint/2010/main" val="1112346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3D9495-7974-4C39-AE06-A4CC5B5CD890}" type="slidenum">
              <a:rPr lang="en-US" altLang="en-US" smtClean="0"/>
              <a:pPr/>
              <a:t>16</a:t>
            </a:fld>
            <a:endParaRPr lang="en-US" altLang="en-US" smtClean="0"/>
          </a:p>
        </p:txBody>
      </p:sp>
    </p:spTree>
    <p:extLst>
      <p:ext uri="{BB962C8B-B14F-4D97-AF65-F5344CB8AC3E}">
        <p14:creationId xmlns:p14="http://schemas.microsoft.com/office/powerpoint/2010/main" val="2811533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defRPr/>
            </a:pPr>
            <a:r>
              <a:rPr lang="en-US" altLang="en-US" b="1" u="sng" dirty="0" smtClean="0">
                <a:solidFill>
                  <a:schemeClr val="tx2"/>
                </a:solidFill>
              </a:rPr>
              <a:t> </a:t>
            </a:r>
          </a:p>
          <a:p>
            <a:pPr marL="228600" indent="-228600" defTabSz="912813" eaLnBrk="1" hangingPunct="1">
              <a:spcBef>
                <a:spcPct val="0"/>
              </a:spcBef>
              <a:defRPr/>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A93FD9-F8FD-438B-B9CD-6B427EBE2DD1}" type="slidenum">
              <a:rPr lang="en-US" altLang="en-US" smtClean="0"/>
              <a:pPr/>
              <a:t>17</a:t>
            </a:fld>
            <a:endParaRPr lang="en-US" altLang="en-US" smtClean="0"/>
          </a:p>
        </p:txBody>
      </p:sp>
    </p:spTree>
    <p:extLst>
      <p:ext uri="{BB962C8B-B14F-4D97-AF65-F5344CB8AC3E}">
        <p14:creationId xmlns:p14="http://schemas.microsoft.com/office/powerpoint/2010/main" val="233812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arenBoth"/>
            </a:pPr>
            <a:r>
              <a:rPr lang="en-US" altLang="en-US" smtClean="0"/>
              <a:t>Definition of Emergency and Major Disasters</a:t>
            </a:r>
          </a:p>
          <a:p>
            <a:pPr marL="228600" indent="-228600" eaLnBrk="1" hangingPunct="1">
              <a:spcBef>
                <a:spcPct val="0"/>
              </a:spcBef>
              <a:buFontTx/>
              <a:buAutoNum type="arabicParenBoth"/>
            </a:pPr>
            <a:endParaRPr lang="en-US" altLang="en-US" b="1" u="sng" smtClean="0"/>
          </a:p>
          <a:p>
            <a:pPr marL="228600" indent="-228600" eaLnBrk="1" hangingPunct="1">
              <a:spcBef>
                <a:spcPct val="0"/>
              </a:spcBef>
              <a:buFontTx/>
              <a:buAutoNum type="arabicParenBoth"/>
            </a:pPr>
            <a:r>
              <a:rPr lang="en-US" altLang="en-US" b="1" u="sng" smtClean="0"/>
              <a:t>Emergency</a:t>
            </a:r>
            <a:r>
              <a:rPr lang="en-US" altLang="en-US" smtClean="0"/>
              <a:t>: means any occasion or instance for which, in the determination of the President, Federal assistance is needed to supplement State and local efforts and capabilities to save lives and to protect property and public health and safety, or to lessen or avert the threat of a catastrophe in any part of the United States</a:t>
            </a:r>
          </a:p>
          <a:p>
            <a:pPr marL="228600" indent="-228600" eaLnBrk="1" hangingPunct="1">
              <a:spcBef>
                <a:spcPct val="0"/>
              </a:spcBef>
              <a:buFontTx/>
              <a:buAutoNum type="arabicParenBoth"/>
            </a:pPr>
            <a:endParaRPr lang="en-US" altLang="en-US" b="1" u="sng" smtClean="0"/>
          </a:p>
          <a:p>
            <a:pPr marL="228600" indent="-228600" eaLnBrk="1" hangingPunct="1">
              <a:spcBef>
                <a:spcPct val="0"/>
              </a:spcBef>
              <a:buFontTx/>
              <a:buAutoNum type="arabicParenBoth"/>
            </a:pPr>
            <a:r>
              <a:rPr lang="en-US" altLang="en-US" b="1" u="sng" smtClean="0"/>
              <a:t>Major Disaster</a:t>
            </a:r>
            <a:r>
              <a:rPr lang="en-US" altLang="en-US" smtClean="0"/>
              <a:t>: means any natural catastrophe (including any hurricane, tornado, storm, high water, winddriven water, tidal wave, tsunami, earthquake, volcanic eruption, landslide, mudslide, snowstorm, or drought), or, regardless of cause, any fire, flood, or explosion, in any part of the United States, which in the determination of the President causes damage of sufficient severity and magnitude to warrant major disaster assistance under this Act to supplement the efforts and available resources of States, local governments, and disaster relief organizations in alleviating the damage, loss, hardship, or suffering caused thereby. </a:t>
            </a:r>
          </a:p>
          <a:p>
            <a:pPr marL="228600" indent="-228600" eaLnBrk="1" hangingPunct="1">
              <a:spcBef>
                <a:spcPct val="0"/>
              </a:spcBef>
              <a:buFontTx/>
              <a:buAutoNum type="arabicParenBoth"/>
            </a:pPr>
            <a:endParaRPr lang="en-US" altLang="en-US" smtClean="0"/>
          </a:p>
          <a:p>
            <a:pPr marL="228600" indent="-228600" eaLnBrk="1" hangingPunct="1">
              <a:spcBef>
                <a:spcPct val="0"/>
              </a:spcBef>
              <a:buFontTx/>
              <a:buAutoNum type="arabicParenBoth"/>
            </a:pPr>
            <a:r>
              <a:rPr lang="en-US" altLang="en-US" b="1" u="sng" smtClean="0"/>
              <a:t>Provide summary of grant programs under each</a:t>
            </a:r>
          </a:p>
          <a:p>
            <a:pPr marL="228600" indent="-228600" eaLnBrk="1" hangingPunct="1">
              <a:spcBef>
                <a:spcPct val="0"/>
              </a:spcBef>
              <a:buFontTx/>
              <a:buAutoNum type="arabicParenBoth"/>
            </a:pPr>
            <a:endParaRPr lang="en-US" altLang="en-US" smtClean="0"/>
          </a:p>
          <a:p>
            <a:pPr marL="228600" indent="-228600" eaLnBrk="1" hangingPunct="1">
              <a:spcBef>
                <a:spcPct val="0"/>
              </a:spcBef>
              <a:buFontTx/>
              <a:buAutoNum type="arabicParenBoth"/>
            </a:pPr>
            <a:r>
              <a:rPr lang="en-US" altLang="en-US" b="1" u="sng" smtClean="0"/>
              <a:t>Provide overview of the enabling statutes, regulations, and FEMA policies for Public Assistance Program</a:t>
            </a:r>
          </a:p>
          <a:p>
            <a:pPr marL="228600" indent="-228600"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1A0ACF-4BC4-43F0-92E2-E33580D27792}" type="slidenum">
              <a:rPr lang="en-US" altLang="en-US" smtClean="0"/>
              <a:pPr/>
              <a:t>18</a:t>
            </a:fld>
            <a:endParaRPr lang="en-US" altLang="en-US" smtClean="0"/>
          </a:p>
        </p:txBody>
      </p:sp>
    </p:spTree>
    <p:extLst>
      <p:ext uri="{BB962C8B-B14F-4D97-AF65-F5344CB8AC3E}">
        <p14:creationId xmlns:p14="http://schemas.microsoft.com/office/powerpoint/2010/main" val="11103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eaLnBrk="1" hangingPunct="1">
              <a:spcBef>
                <a:spcPct val="0"/>
              </a:spcBef>
            </a:pP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8A2AFC-E1FB-4DD7-BE9D-D9D3210B61A7}" type="slidenum">
              <a:rPr lang="en-US" altLang="en-US" smtClean="0"/>
              <a:pPr/>
              <a:t>19</a:t>
            </a:fld>
            <a:endParaRPr lang="en-US" altLang="en-US" smtClean="0"/>
          </a:p>
        </p:txBody>
      </p:sp>
    </p:spTree>
    <p:extLst>
      <p:ext uri="{BB962C8B-B14F-4D97-AF65-F5344CB8AC3E}">
        <p14:creationId xmlns:p14="http://schemas.microsoft.com/office/powerpoint/2010/main" val="401853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buFontTx/>
              <a:buAutoNum type="arabicParenBoth"/>
            </a:pPr>
            <a:r>
              <a:rPr lang="en-US" altLang="en-US" smtClean="0">
                <a:solidFill>
                  <a:srgbClr val="070000"/>
                </a:solidFill>
              </a:rPr>
              <a:t>Provide an overview of the agenda, timing for each, anticipated breaks. </a:t>
            </a:r>
          </a:p>
          <a:p>
            <a:pPr marL="228600" indent="-228600" defTabSz="912813" eaLnBrk="1" hangingPunct="1">
              <a:spcBef>
                <a:spcPct val="0"/>
              </a:spcBef>
              <a:buFontTx/>
              <a:buAutoNum type="arabicParenBoth"/>
            </a:pPr>
            <a:r>
              <a:rPr lang="en-US" altLang="en-US" smtClean="0">
                <a:solidFill>
                  <a:srgbClr val="070000"/>
                </a:solidFill>
              </a:rPr>
              <a:t>Please ask questions as they arise during the presentation—there is no need to wait until the end to ask them. </a:t>
            </a:r>
          </a:p>
          <a:p>
            <a:pPr marL="228600" indent="-228600" defTabSz="912813"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A1BF80-ED77-438F-B053-D7A80A9C44C8}" type="slidenum">
              <a:rPr lang="en-US" altLang="en-US" smtClean="0"/>
              <a:pPr/>
              <a:t>2</a:t>
            </a:fld>
            <a:endParaRPr lang="en-US" altLang="en-US" smtClean="0"/>
          </a:p>
        </p:txBody>
      </p:sp>
    </p:spTree>
    <p:extLst>
      <p:ext uri="{BB962C8B-B14F-4D97-AF65-F5344CB8AC3E}">
        <p14:creationId xmlns:p14="http://schemas.microsoft.com/office/powerpoint/2010/main" val="916593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u="sng" dirty="0" smtClean="0"/>
              <a:t>Another way to look at this for the more visually inclined:</a:t>
            </a:r>
          </a:p>
          <a:p>
            <a:pPr marL="685800" lvl="1" indent="-228600" eaLnBrk="1" hangingPunct="1">
              <a:spcBef>
                <a:spcPct val="0"/>
              </a:spcBef>
              <a:buFont typeface="Calibri" panose="020F0502020204030204" pitchFamily="34" charset="0"/>
              <a:buAutoNum type="arabicPeriod"/>
            </a:pPr>
            <a:r>
              <a:rPr lang="en-US" altLang="en-US" dirty="0" smtClean="0"/>
              <a:t>If a project is associated with a declaration that was issued </a:t>
            </a:r>
            <a:r>
              <a:rPr lang="en-US" altLang="en-US" b="1" i="1" u="sng" dirty="0" smtClean="0"/>
              <a:t>prior</a:t>
            </a:r>
            <a:r>
              <a:rPr lang="en-US" altLang="en-US" dirty="0" smtClean="0"/>
              <a:t> to Dec. 26, 2014 =&gt; use old standards</a:t>
            </a:r>
          </a:p>
          <a:p>
            <a:pPr marL="1143000" lvl="2" indent="-228600" eaLnBrk="1" hangingPunct="1">
              <a:spcBef>
                <a:spcPct val="0"/>
              </a:spcBef>
              <a:buFont typeface="Calibri" panose="020F0502020204030204" pitchFamily="34" charset="0"/>
              <a:buAutoNum type="arabicPeriod"/>
            </a:pPr>
            <a:r>
              <a:rPr lang="en-US" altLang="en-US" dirty="0" smtClean="0"/>
              <a:t>44 C.F.R. pt. 13 (States, Local and Tribal Governments)</a:t>
            </a:r>
          </a:p>
          <a:p>
            <a:pPr marL="1143000" lvl="2" indent="-228600" eaLnBrk="1" hangingPunct="1">
              <a:spcBef>
                <a:spcPct val="0"/>
              </a:spcBef>
              <a:buFont typeface="Calibri" panose="020F0502020204030204" pitchFamily="34" charset="0"/>
              <a:buAutoNum type="arabicPeriod"/>
            </a:pPr>
            <a:r>
              <a:rPr lang="en-US" altLang="en-US" dirty="0" smtClean="0"/>
              <a:t>2 C.F.R. pt. 215 (Institutions of Higher Education, Hospitals, and other private non-profits)</a:t>
            </a:r>
          </a:p>
          <a:p>
            <a:pPr marL="1143000" lvl="2" indent="-228600" eaLnBrk="1" hangingPunct="1">
              <a:spcBef>
                <a:spcPct val="0"/>
              </a:spcBef>
              <a:buFont typeface="Calibri" panose="020F0502020204030204" pitchFamily="34" charset="0"/>
              <a:buAutoNum type="arabicPeriod"/>
            </a:pPr>
            <a:r>
              <a:rPr lang="en-US" altLang="en-US" dirty="0" smtClean="0"/>
              <a:t>***Note – projects associated with a declaration prior to Dec. 26, 2014, can and will continue into the foreseeable future, e.g. projects associated with Hurricane Katrina are still being awarded and must apply the standards applicable to declarations prior to Dec. 26, 2014, even though we’re now half-way through 2016.***</a:t>
            </a:r>
          </a:p>
          <a:p>
            <a:pPr marL="685800" lvl="1" indent="-228600" eaLnBrk="1" hangingPunct="1">
              <a:spcBef>
                <a:spcPct val="0"/>
              </a:spcBef>
              <a:buFont typeface="Calibri" panose="020F0502020204030204" pitchFamily="34" charset="0"/>
              <a:buAutoNum type="arabicPeriod"/>
            </a:pPr>
            <a:r>
              <a:rPr lang="en-US" altLang="en-US" dirty="0" smtClean="0"/>
              <a:t>If a project is associated with a declaration that was issued </a:t>
            </a:r>
            <a:r>
              <a:rPr lang="en-US" altLang="en-US" b="1" i="1" u="sng" dirty="0" smtClean="0"/>
              <a:t>on or after</a:t>
            </a:r>
            <a:r>
              <a:rPr lang="en-US" altLang="en-US" dirty="0" smtClean="0"/>
              <a:t> Dec. 26, 2014 =&gt; use new/current standards</a:t>
            </a:r>
          </a:p>
          <a:p>
            <a:pPr marL="1143000" lvl="2" indent="-228600" eaLnBrk="1" hangingPunct="1">
              <a:spcBef>
                <a:spcPct val="0"/>
              </a:spcBef>
              <a:buFont typeface="Calibri" panose="020F0502020204030204" pitchFamily="34" charset="0"/>
              <a:buAutoNum type="arabicPeriod"/>
            </a:pPr>
            <a:r>
              <a:rPr lang="en-US" altLang="en-US" dirty="0" smtClean="0"/>
              <a:t>2 C.F.R. pt. 200.</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00BD21-A783-43AE-8E8D-6217AA21A9C0}" type="slidenum">
              <a:rPr lang="en-US" altLang="en-US" smtClean="0"/>
              <a:pPr/>
              <a:t>20</a:t>
            </a:fld>
            <a:endParaRPr lang="en-US" altLang="en-US" smtClean="0"/>
          </a:p>
        </p:txBody>
      </p:sp>
    </p:spTree>
    <p:extLst>
      <p:ext uri="{BB962C8B-B14F-4D97-AF65-F5344CB8AC3E}">
        <p14:creationId xmlns:p14="http://schemas.microsoft.com/office/powerpoint/2010/main" val="949525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80000"/>
              </a:lnSpc>
              <a:spcBef>
                <a:spcPct val="0"/>
              </a:spcBef>
              <a:spcAft>
                <a:spcPts val="1800"/>
              </a:spcAft>
              <a:buFont typeface="Calibri" panose="020F0502020204030204" pitchFamily="34" charset="0"/>
              <a:buAutoNum type="arabicParenBoth"/>
            </a:pPr>
            <a:r>
              <a:rPr lang="en-US" altLang="en-US" sz="1100" b="1" u="sng" smtClean="0"/>
              <a:t>Instructor’s Note</a:t>
            </a:r>
            <a:r>
              <a:rPr lang="en-US" altLang="en-US" sz="1100" smtClean="0"/>
              <a:t>: This regulation has some ambiguities.  </a:t>
            </a:r>
          </a:p>
          <a:p>
            <a:pPr marL="228600" indent="-228600" eaLnBrk="1" hangingPunct="1">
              <a:lnSpc>
                <a:spcPct val="80000"/>
              </a:lnSpc>
              <a:spcBef>
                <a:spcPct val="0"/>
              </a:spcBef>
              <a:spcAft>
                <a:spcPts val="1800"/>
              </a:spcAft>
              <a:buFont typeface="Calibri" panose="020F0502020204030204" pitchFamily="34" charset="0"/>
              <a:buAutoNum type="arabicParenBoth"/>
            </a:pPr>
            <a:endParaRPr lang="en-US" altLang="en-US" sz="1100" smtClean="0"/>
          </a:p>
          <a:p>
            <a:pPr marL="228600" indent="-228600" eaLnBrk="1" hangingPunct="1">
              <a:lnSpc>
                <a:spcPct val="80000"/>
              </a:lnSpc>
              <a:spcBef>
                <a:spcPct val="0"/>
              </a:spcBef>
              <a:spcAft>
                <a:spcPts val="1800"/>
              </a:spcAft>
              <a:buFont typeface="Calibri" panose="020F0502020204030204" pitchFamily="34" charset="0"/>
              <a:buAutoNum type="arabicParenBoth"/>
            </a:pPr>
            <a:r>
              <a:rPr lang="en-US" altLang="en-US" sz="1100" smtClean="0"/>
              <a:t>The COFAR has issued the following FAQ in this regard: </a:t>
            </a:r>
          </a:p>
          <a:p>
            <a:pPr marL="628650" lvl="1" indent="-171450" eaLnBrk="1" hangingPunct="1">
              <a:lnSpc>
                <a:spcPct val="80000"/>
              </a:lnSpc>
              <a:spcBef>
                <a:spcPct val="0"/>
              </a:spcBef>
              <a:spcAft>
                <a:spcPts val="1800"/>
              </a:spcAft>
              <a:buFontTx/>
              <a:buChar char="-"/>
            </a:pPr>
            <a:r>
              <a:rPr lang="en-US" altLang="en-US" sz="1100" smtClean="0"/>
              <a:t>“However, in light of the new procurement standards, for procurement policies and procedures, for the non-Federal entity’s first full fiscal year that begins on or after December 26, 2014, the non-Federal entity must document whether it is in compliance with the old or new standard, and must meet the documented standard. </a:t>
            </a:r>
          </a:p>
          <a:p>
            <a:pPr marL="628650" lvl="1" indent="-171450" eaLnBrk="1" hangingPunct="1">
              <a:lnSpc>
                <a:spcPct val="80000"/>
              </a:lnSpc>
              <a:spcBef>
                <a:spcPct val="0"/>
              </a:spcBef>
              <a:spcAft>
                <a:spcPts val="1800"/>
              </a:spcAft>
              <a:buFontTx/>
              <a:buChar char="-"/>
            </a:pPr>
            <a:r>
              <a:rPr lang="en-US" altLang="en-US" sz="1100" smtClean="0"/>
              <a:t>For example, the first full fiscal year for a non-Federal entity with a June 30th year end would be the year ending June 30, 2016. The Single Audit Compliance Supplement will instruct auditors to review procurement policies and procedures based on the documented standard. For future fiscal years, all non-Federal entities will be required to comply fully with the uniform guidance.”</a:t>
            </a:r>
          </a:p>
          <a:p>
            <a:pPr marL="228600" indent="-228600" eaLnBrk="1" hangingPunct="1">
              <a:lnSpc>
                <a:spcPct val="80000"/>
              </a:lnSpc>
              <a:spcBef>
                <a:spcPct val="0"/>
              </a:spcBef>
              <a:spcAft>
                <a:spcPts val="1800"/>
              </a:spcAft>
              <a:buFont typeface="Calibri" panose="020F0502020204030204" pitchFamily="34" charset="0"/>
              <a:buAutoNum type="arabicParenBoth"/>
            </a:pPr>
            <a:endParaRPr lang="en-US" altLang="en-US" sz="1100" smtClean="0">
              <a:solidFill>
                <a:srgbClr val="070000"/>
              </a:solidFill>
            </a:endParaRPr>
          </a:p>
          <a:p>
            <a:pPr marL="228600" indent="-228600" eaLnBrk="1" hangingPunct="1">
              <a:lnSpc>
                <a:spcPct val="80000"/>
              </a:lnSpc>
              <a:spcBef>
                <a:spcPct val="0"/>
              </a:spcBef>
              <a:spcAft>
                <a:spcPts val="1800"/>
              </a:spcAft>
              <a:buFont typeface="Calibri" panose="020F0502020204030204" pitchFamily="34" charset="0"/>
              <a:buAutoNum type="arabicParenBoth"/>
            </a:pPr>
            <a:r>
              <a:rPr lang="en-US" altLang="en-US" sz="1100" b="1" u="sng" smtClean="0">
                <a:solidFill>
                  <a:srgbClr val="070000"/>
                </a:solidFill>
              </a:rPr>
              <a:t>For OIG Audits and Project Close-out, you will need to ensure the applicable rules in future audits as to what procurement standards apply. </a:t>
            </a:r>
          </a:p>
          <a:p>
            <a:pPr marL="228600" indent="-228600" eaLnBrk="1" hangingPunct="1">
              <a:lnSpc>
                <a:spcPct val="80000"/>
              </a:lnSpc>
              <a:spcBef>
                <a:spcPct val="0"/>
              </a:spcBef>
            </a:pPr>
            <a:endParaRPr lang="en-US" altLang="en-US" sz="110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1563A6-6CF6-4C92-8C35-B2117309DBFE}" type="slidenum">
              <a:rPr lang="en-US" altLang="en-US" smtClean="0"/>
              <a:pPr/>
              <a:t>21</a:t>
            </a:fld>
            <a:endParaRPr lang="en-US" altLang="en-US" smtClean="0"/>
          </a:p>
        </p:txBody>
      </p:sp>
    </p:spTree>
    <p:extLst>
      <p:ext uri="{BB962C8B-B14F-4D97-AF65-F5344CB8AC3E}">
        <p14:creationId xmlns:p14="http://schemas.microsoft.com/office/powerpoint/2010/main" val="1401199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90000"/>
              </a:lnSpc>
              <a:spcBef>
                <a:spcPct val="0"/>
              </a:spcBef>
              <a:buFont typeface="Calibri" panose="020F0502020204030204" pitchFamily="34" charset="0"/>
              <a:buAutoNum type="arabicPeriod"/>
            </a:pPr>
            <a:r>
              <a:rPr lang="en-US" altLang="en-US" sz="1100" b="1" u="sng" smtClean="0"/>
              <a:t>2 C.F.R. pt. 200 Effective Date:</a:t>
            </a:r>
          </a:p>
          <a:p>
            <a:pPr marL="685800" lvl="1" indent="-228600" eaLnBrk="1" hangingPunct="1">
              <a:lnSpc>
                <a:spcPct val="90000"/>
              </a:lnSpc>
              <a:spcBef>
                <a:spcPct val="0"/>
              </a:spcBef>
              <a:buFont typeface="Calibri" panose="020F0502020204030204" pitchFamily="34" charset="0"/>
              <a:buAutoNum type="arabicPeriod"/>
            </a:pPr>
            <a:r>
              <a:rPr lang="en-US" altLang="en-US" sz="1100" smtClean="0"/>
              <a:t>Dec. 26, 2014</a:t>
            </a:r>
          </a:p>
          <a:p>
            <a:pPr marL="228600" indent="-228600" eaLnBrk="1" hangingPunct="1">
              <a:lnSpc>
                <a:spcPct val="90000"/>
              </a:lnSpc>
              <a:spcBef>
                <a:spcPct val="0"/>
              </a:spcBef>
              <a:buFont typeface="Calibri" panose="020F0502020204030204" pitchFamily="34" charset="0"/>
              <a:buAutoNum type="arabicPeriod"/>
            </a:pPr>
            <a:r>
              <a:rPr lang="en-US" altLang="en-US" sz="1100" b="1" u="sng" smtClean="0"/>
              <a:t>The first additional fiscal year begins…?</a:t>
            </a:r>
          </a:p>
          <a:p>
            <a:pPr marL="685800" lvl="1" indent="-228600" eaLnBrk="1" hangingPunct="1">
              <a:lnSpc>
                <a:spcPct val="90000"/>
              </a:lnSpc>
              <a:spcBef>
                <a:spcPct val="0"/>
              </a:spcBef>
              <a:buFont typeface="Calibri" panose="020F0502020204030204" pitchFamily="34" charset="0"/>
              <a:buAutoNum type="arabicPeriod"/>
            </a:pPr>
            <a:r>
              <a:rPr lang="en-US" altLang="en-US" sz="1100" smtClean="0"/>
              <a:t>Depends upon the applicant and its fiscal year.</a:t>
            </a:r>
          </a:p>
          <a:p>
            <a:pPr marL="685800" lvl="1" indent="-228600" eaLnBrk="1" hangingPunct="1">
              <a:lnSpc>
                <a:spcPct val="90000"/>
              </a:lnSpc>
              <a:spcBef>
                <a:spcPct val="0"/>
              </a:spcBef>
              <a:buFont typeface="Calibri" panose="020F0502020204030204" pitchFamily="34" charset="0"/>
              <a:buAutoNum type="arabicPeriod"/>
            </a:pPr>
            <a:r>
              <a:rPr lang="en-US" altLang="en-US" sz="1100" smtClean="0"/>
              <a:t>Some applicants have:</a:t>
            </a:r>
          </a:p>
          <a:p>
            <a:pPr marL="1143000" lvl="2" indent="-228600" eaLnBrk="1" hangingPunct="1">
              <a:lnSpc>
                <a:spcPct val="90000"/>
              </a:lnSpc>
              <a:spcBef>
                <a:spcPct val="0"/>
              </a:spcBef>
              <a:buFont typeface="Calibri" panose="020F0502020204030204" pitchFamily="34" charset="0"/>
              <a:buAutoNum type="arabicPeriod"/>
            </a:pPr>
            <a:r>
              <a:rPr lang="en-US" altLang="en-US" sz="1100" smtClean="0"/>
              <a:t>Calendar Year – Jan. 1 – Dec. 31</a:t>
            </a:r>
          </a:p>
          <a:p>
            <a:pPr marL="1143000" lvl="2" indent="-228600" eaLnBrk="1" hangingPunct="1">
              <a:lnSpc>
                <a:spcPct val="90000"/>
              </a:lnSpc>
              <a:spcBef>
                <a:spcPct val="0"/>
              </a:spcBef>
              <a:buFont typeface="Calibri" panose="020F0502020204030204" pitchFamily="34" charset="0"/>
              <a:buAutoNum type="arabicPeriod"/>
            </a:pPr>
            <a:r>
              <a:rPr lang="en-US" altLang="en-US" sz="1100" smtClean="0"/>
              <a:t>July – Jul. 1 – Jun. 30</a:t>
            </a:r>
          </a:p>
          <a:p>
            <a:pPr marL="1143000" lvl="2" indent="-228600" eaLnBrk="1" hangingPunct="1">
              <a:lnSpc>
                <a:spcPct val="90000"/>
              </a:lnSpc>
              <a:spcBef>
                <a:spcPct val="0"/>
              </a:spcBef>
              <a:buFont typeface="Calibri" panose="020F0502020204030204" pitchFamily="34" charset="0"/>
              <a:buAutoNum type="arabicPeriod"/>
            </a:pPr>
            <a:r>
              <a:rPr lang="en-US" altLang="en-US" sz="1100" smtClean="0"/>
              <a:t>October – Oct. 1 – 30 Sept.</a:t>
            </a:r>
          </a:p>
          <a:p>
            <a:pPr marL="228600" indent="-228600" eaLnBrk="1" hangingPunct="1">
              <a:lnSpc>
                <a:spcPct val="90000"/>
              </a:lnSpc>
              <a:spcBef>
                <a:spcPct val="0"/>
              </a:spcBef>
              <a:buFont typeface="Calibri" panose="020F0502020204030204" pitchFamily="34" charset="0"/>
              <a:buAutoNum type="arabicPeriod"/>
            </a:pPr>
            <a:r>
              <a:rPr lang="en-US" altLang="en-US" sz="1100" b="1" u="sng" smtClean="0"/>
              <a:t>The second additional fiscal year begins…?</a:t>
            </a:r>
          </a:p>
          <a:p>
            <a:pPr marL="685800" lvl="1" indent="-228600" eaLnBrk="1" hangingPunct="1">
              <a:lnSpc>
                <a:spcPct val="90000"/>
              </a:lnSpc>
              <a:spcBef>
                <a:spcPct val="0"/>
              </a:spcBef>
              <a:buFont typeface="Calibri" panose="020F0502020204030204" pitchFamily="34" charset="0"/>
              <a:buAutoNum type="arabicPeriod"/>
            </a:pPr>
            <a:r>
              <a:rPr lang="en-US" altLang="en-US" sz="1100" smtClean="0"/>
              <a:t>The first day after the end of the previous fiscal year…</a:t>
            </a:r>
          </a:p>
          <a:p>
            <a:pPr marL="228600" indent="-228600" eaLnBrk="1" hangingPunct="1">
              <a:lnSpc>
                <a:spcPct val="90000"/>
              </a:lnSpc>
              <a:spcBef>
                <a:spcPct val="0"/>
              </a:spcBef>
              <a:buFont typeface="Calibri" panose="020F0502020204030204" pitchFamily="34" charset="0"/>
              <a:buAutoNum type="arabicPeriod"/>
            </a:pPr>
            <a:r>
              <a:rPr lang="en-US" altLang="en-US" sz="1100" b="1" u="sng" smtClean="0"/>
              <a:t>What if we change the dates?</a:t>
            </a:r>
          </a:p>
          <a:p>
            <a:pPr marL="685800" lvl="1" indent="-228600" eaLnBrk="1" hangingPunct="1">
              <a:lnSpc>
                <a:spcPct val="90000"/>
              </a:lnSpc>
              <a:spcBef>
                <a:spcPct val="0"/>
              </a:spcBef>
              <a:buFont typeface="Calibri" panose="020F0502020204030204" pitchFamily="34" charset="0"/>
              <a:buAutoNum type="arabicPeriod"/>
            </a:pPr>
            <a:r>
              <a:rPr lang="en-US" altLang="en-US" sz="1100" smtClean="0"/>
              <a:t>We’ll see in the next two slides.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8D028A-D503-4788-80D0-0335249F5258}" type="slidenum">
              <a:rPr lang="en-US" altLang="en-US" smtClean="0"/>
              <a:pPr/>
              <a:t>22</a:t>
            </a:fld>
            <a:endParaRPr lang="en-US" altLang="en-US" smtClean="0"/>
          </a:p>
        </p:txBody>
      </p:sp>
    </p:spTree>
    <p:extLst>
      <p:ext uri="{BB962C8B-B14F-4D97-AF65-F5344CB8AC3E}">
        <p14:creationId xmlns:p14="http://schemas.microsoft.com/office/powerpoint/2010/main" val="2848839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519584-8717-4DC6-8D1F-F5DC39C018AB}" type="slidenum">
              <a:rPr lang="en-US" altLang="en-US" smtClean="0"/>
              <a:pPr/>
              <a:t>23</a:t>
            </a:fld>
            <a:endParaRPr lang="en-US" altLang="en-US" dirty="0" smtClean="0"/>
          </a:p>
        </p:txBody>
      </p:sp>
      <p:sp>
        <p:nvSpPr>
          <p:cNvPr id="2" name="Date Placeholder 1"/>
          <p:cNvSpPr>
            <a:spLocks noGrp="1"/>
          </p:cNvSpPr>
          <p:nvPr>
            <p:ph type="dt" idx="10"/>
          </p:nvPr>
        </p:nvSpPr>
        <p:spPr/>
        <p:txBody>
          <a:bodyPr/>
          <a:lstStyle/>
          <a:p>
            <a:pPr>
              <a:defRPr/>
            </a:pPr>
            <a:r>
              <a:rPr lang="en-US" smtClean="0"/>
              <a:t>6/22/2017</a:t>
            </a:r>
            <a:endParaRPr lang="en-US" dirty="0"/>
          </a:p>
        </p:txBody>
      </p:sp>
    </p:spTree>
    <p:extLst>
      <p:ext uri="{BB962C8B-B14F-4D97-AF65-F5344CB8AC3E}">
        <p14:creationId xmlns:p14="http://schemas.microsoft.com/office/powerpoint/2010/main" val="1080516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A2E365-A611-4491-BC32-C32DF9108E13}" type="slidenum">
              <a:rPr lang="en-US" altLang="en-US" smtClean="0"/>
              <a:pPr/>
              <a:t>24</a:t>
            </a:fld>
            <a:endParaRPr lang="en-US" altLang="en-US" dirty="0" smtClean="0"/>
          </a:p>
        </p:txBody>
      </p:sp>
      <p:sp>
        <p:nvSpPr>
          <p:cNvPr id="2" name="Date Placeholder 1"/>
          <p:cNvSpPr>
            <a:spLocks noGrp="1"/>
          </p:cNvSpPr>
          <p:nvPr>
            <p:ph type="dt" idx="10"/>
          </p:nvPr>
        </p:nvSpPr>
        <p:spPr/>
        <p:txBody>
          <a:bodyPr/>
          <a:lstStyle/>
          <a:p>
            <a:pPr>
              <a:defRPr/>
            </a:pPr>
            <a:r>
              <a:rPr lang="en-US" smtClean="0"/>
              <a:t>6/22/2017</a:t>
            </a:r>
            <a:endParaRPr lang="en-US" dirty="0"/>
          </a:p>
        </p:txBody>
      </p:sp>
    </p:spTree>
    <p:extLst>
      <p:ext uri="{BB962C8B-B14F-4D97-AF65-F5344CB8AC3E}">
        <p14:creationId xmlns:p14="http://schemas.microsoft.com/office/powerpoint/2010/main" val="95137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CCCCAF-0833-4FE5-8CD8-FCAD93C0D05F}" type="slidenum">
              <a:rPr lang="en-US" altLang="en-US" smtClean="0"/>
              <a:pPr/>
              <a:t>25</a:t>
            </a:fld>
            <a:endParaRPr lang="en-US" altLang="en-US" smtClean="0"/>
          </a:p>
        </p:txBody>
      </p:sp>
    </p:spTree>
    <p:extLst>
      <p:ext uri="{BB962C8B-B14F-4D97-AF65-F5344CB8AC3E}">
        <p14:creationId xmlns:p14="http://schemas.microsoft.com/office/powerpoint/2010/main" val="3543226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1139F1-6B87-440B-9253-723E5BEDCE44}" type="slidenum">
              <a:rPr lang="en-US" altLang="en-US" smtClean="0"/>
              <a:pPr/>
              <a:t>26</a:t>
            </a:fld>
            <a:endParaRPr lang="en-US" altLang="en-US" smtClean="0"/>
          </a:p>
        </p:txBody>
      </p:sp>
    </p:spTree>
    <p:extLst>
      <p:ext uri="{BB962C8B-B14F-4D97-AF65-F5344CB8AC3E}">
        <p14:creationId xmlns:p14="http://schemas.microsoft.com/office/powerpoint/2010/main" val="1593480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lvl="1" indent="-228600" eaLnBrk="1" hangingPunct="1">
              <a:spcBef>
                <a:spcPct val="0"/>
              </a:spcBef>
              <a:spcAft>
                <a:spcPts val="100"/>
              </a:spcAft>
              <a:buFont typeface="Calibri" panose="020F0502020204030204" pitchFamily="34" charset="0"/>
              <a:buAutoNum type="arabicPeriod"/>
            </a:pPr>
            <a:r>
              <a:rPr lang="en-US" altLang="en-US" sz="1100" u="sng" smtClean="0">
                <a:solidFill>
                  <a:srgbClr val="000000"/>
                </a:solidFill>
              </a:rPr>
              <a:t>If a non-Federal entity fails to comply with Federal laws, regulations, executive orders, and the terms and conditions of a federal award, FEMA may take certain remedies for noncompliance (2 C.F.R. §§ 200.338-339)</a:t>
            </a:r>
          </a:p>
          <a:p>
            <a:pPr marL="228600" lvl="1" indent="-228600" eaLnBrk="1" hangingPunct="1">
              <a:spcBef>
                <a:spcPct val="0"/>
              </a:spcBef>
              <a:spcAft>
                <a:spcPts val="100"/>
              </a:spcAft>
              <a:buFont typeface="Calibri" panose="020F0502020204030204" pitchFamily="34" charset="0"/>
              <a:buAutoNum type="arabicPeriod"/>
            </a:pPr>
            <a:endParaRPr lang="en-US" altLang="en-US" sz="1100" smtClean="0">
              <a:solidFill>
                <a:srgbClr val="000000"/>
              </a:solidFill>
            </a:endParaRPr>
          </a:p>
          <a:p>
            <a:pPr marL="228600" lvl="1" indent="-228600" eaLnBrk="1" hangingPunct="1">
              <a:spcBef>
                <a:spcPct val="0"/>
              </a:spcBef>
              <a:spcAft>
                <a:spcPts val="100"/>
              </a:spcAft>
              <a:buFont typeface="Calibri" panose="020F0502020204030204" pitchFamily="34" charset="0"/>
              <a:buAutoNum type="arabicPeriod"/>
            </a:pPr>
            <a:r>
              <a:rPr lang="en-US" altLang="en-US" sz="1100" u="sng" smtClean="0">
                <a:solidFill>
                  <a:srgbClr val="000000"/>
                </a:solidFill>
              </a:rPr>
              <a:t>Potential Remedies for Noncompliance</a:t>
            </a:r>
          </a:p>
          <a:p>
            <a:pPr marL="685800" lvl="2" indent="-228600" eaLnBrk="1" hangingPunct="1">
              <a:spcBef>
                <a:spcPct val="0"/>
              </a:spcBef>
              <a:spcAft>
                <a:spcPts val="100"/>
              </a:spcAft>
              <a:buFont typeface="Calibri" panose="020F0502020204030204" pitchFamily="34" charset="0"/>
              <a:buAutoNum type="alphaLcParenR"/>
            </a:pPr>
            <a:r>
              <a:rPr lang="en-US" altLang="en-US" sz="1100" smtClean="0">
                <a:solidFill>
                  <a:srgbClr val="000000"/>
                </a:solidFill>
              </a:rPr>
              <a:t>Temporarily withhold cash payments pending correction of the deficiency by the non-Federal entity or more severe enforcement action by the Federal awarding agency or pass-through entity</a:t>
            </a:r>
          </a:p>
          <a:p>
            <a:pPr marL="685800" lvl="2" indent="-228600" eaLnBrk="1" hangingPunct="1">
              <a:spcBef>
                <a:spcPct val="0"/>
              </a:spcBef>
              <a:spcAft>
                <a:spcPts val="100"/>
              </a:spcAft>
              <a:buFont typeface="Calibri" panose="020F0502020204030204" pitchFamily="34" charset="0"/>
              <a:buAutoNum type="alphaLcParenR"/>
            </a:pPr>
            <a:r>
              <a:rPr lang="en-US" altLang="en-US" sz="1100" smtClean="0">
                <a:solidFill>
                  <a:srgbClr val="000000"/>
                </a:solidFill>
              </a:rPr>
              <a:t>Disallow (that is, deny both use of funds and any applicable matching credit for) all or part of the cost of the activity or action not in compliance</a:t>
            </a:r>
          </a:p>
          <a:p>
            <a:pPr marL="685800" lvl="2" indent="-228600" eaLnBrk="1" hangingPunct="1">
              <a:spcBef>
                <a:spcPct val="0"/>
              </a:spcBef>
              <a:spcAft>
                <a:spcPts val="100"/>
              </a:spcAft>
              <a:buFont typeface="Calibri" panose="020F0502020204030204" pitchFamily="34" charset="0"/>
              <a:buAutoNum type="alphaLcParenR"/>
            </a:pPr>
            <a:r>
              <a:rPr lang="en-US" altLang="en-US" sz="1100" smtClean="0">
                <a:solidFill>
                  <a:srgbClr val="000000"/>
                </a:solidFill>
              </a:rPr>
              <a:t>Wholly or partly suspend or terminate the Federal award </a:t>
            </a:r>
          </a:p>
          <a:p>
            <a:pPr marL="685800" lvl="2" indent="-228600" eaLnBrk="1" hangingPunct="1">
              <a:spcBef>
                <a:spcPct val="0"/>
              </a:spcBef>
              <a:spcAft>
                <a:spcPts val="100"/>
              </a:spcAft>
              <a:buFont typeface="Calibri" panose="020F0502020204030204" pitchFamily="34" charset="0"/>
              <a:buAutoNum type="alphaLcParenR"/>
            </a:pPr>
            <a:r>
              <a:rPr lang="en-US" altLang="en-US" sz="1100" smtClean="0">
                <a:solidFill>
                  <a:srgbClr val="000000"/>
                </a:solidFill>
              </a:rPr>
              <a:t>Initiate suspension or debarment proceedings (or in the case of a pass-through entity, recommend such a proceeding be initiated by a Federal awarding agency</a:t>
            </a:r>
          </a:p>
          <a:p>
            <a:pPr marL="685800" lvl="2" indent="-228600" eaLnBrk="1" hangingPunct="1">
              <a:spcBef>
                <a:spcPct val="0"/>
              </a:spcBef>
              <a:spcAft>
                <a:spcPts val="100"/>
              </a:spcAft>
              <a:buFont typeface="Calibri" panose="020F0502020204030204" pitchFamily="34" charset="0"/>
              <a:buAutoNum type="alphaLcParenR"/>
            </a:pPr>
            <a:r>
              <a:rPr lang="en-US" altLang="en-US" sz="1100" smtClean="0">
                <a:solidFill>
                  <a:srgbClr val="000000"/>
                </a:solidFill>
              </a:rPr>
              <a:t>Withhold further awards for the program</a:t>
            </a:r>
          </a:p>
          <a:p>
            <a:pPr marL="685800" lvl="2" indent="-228600" eaLnBrk="1" hangingPunct="1">
              <a:spcBef>
                <a:spcPct val="0"/>
              </a:spcBef>
              <a:spcAft>
                <a:spcPts val="100"/>
              </a:spcAft>
              <a:buFont typeface="Calibri" panose="020F0502020204030204" pitchFamily="34" charset="0"/>
              <a:buAutoNum type="alphaLcParenR"/>
            </a:pPr>
            <a:r>
              <a:rPr lang="en-US" altLang="en-US" sz="1100" smtClean="0">
                <a:solidFill>
                  <a:srgbClr val="000000"/>
                </a:solidFill>
              </a:rPr>
              <a:t>Take other remedies that may be legally available</a:t>
            </a:r>
          </a:p>
          <a:p>
            <a:pPr eaLnBrk="1" hangingPunct="1">
              <a:spcBef>
                <a:spcPct val="0"/>
              </a:spcBef>
            </a:pPr>
            <a:endParaRPr lang="en-US" altLang="en-US" smtClean="0">
              <a:solidFill>
                <a:srgbClr val="000000"/>
              </a:solidFill>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285DEC-A626-4DAE-974A-8F3F0B8D2E32}" type="slidenum">
              <a:rPr lang="en-US" altLang="en-US" smtClean="0"/>
              <a:pPr/>
              <a:t>27</a:t>
            </a:fld>
            <a:endParaRPr lang="en-US" altLang="en-US" smtClean="0"/>
          </a:p>
        </p:txBody>
      </p:sp>
    </p:spTree>
    <p:extLst>
      <p:ext uri="{BB962C8B-B14F-4D97-AF65-F5344CB8AC3E}">
        <p14:creationId xmlns:p14="http://schemas.microsoft.com/office/powerpoint/2010/main" val="3227440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endParaRPr lang="en-US" altLang="en-US" smtClean="0">
              <a:solidFill>
                <a:srgbClr val="070000"/>
              </a:solidFill>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AC44A0-FB72-469E-99F2-65DC88E49B2E}" type="slidenum">
              <a:rPr lang="en-US" altLang="en-US" smtClean="0"/>
              <a:pPr/>
              <a:t>28</a:t>
            </a:fld>
            <a:endParaRPr lang="en-US" altLang="en-US" smtClean="0"/>
          </a:p>
        </p:txBody>
      </p:sp>
    </p:spTree>
    <p:extLst>
      <p:ext uri="{BB962C8B-B14F-4D97-AF65-F5344CB8AC3E}">
        <p14:creationId xmlns:p14="http://schemas.microsoft.com/office/powerpoint/2010/main" val="3854778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AFDE26-8C93-4675-9780-93D0837A183C}" type="slidenum">
              <a:rPr lang="en-US" altLang="en-US" smtClean="0"/>
              <a:pPr/>
              <a:t>29</a:t>
            </a:fld>
            <a:endParaRPr lang="en-US" altLang="en-US" smtClean="0"/>
          </a:p>
        </p:txBody>
      </p:sp>
    </p:spTree>
    <p:extLst>
      <p:ext uri="{BB962C8B-B14F-4D97-AF65-F5344CB8AC3E}">
        <p14:creationId xmlns:p14="http://schemas.microsoft.com/office/powerpoint/2010/main" val="334925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buFontTx/>
              <a:buAutoNum type="arabicParenBoth"/>
            </a:pPr>
            <a:r>
              <a:rPr lang="en-US" altLang="en-US" dirty="0" smtClean="0">
                <a:solidFill>
                  <a:srgbClr val="070000"/>
                </a:solidFill>
              </a:rPr>
              <a:t>It is not intended to be nor should it be considered as legal advice.</a:t>
            </a:r>
          </a:p>
          <a:p>
            <a:pPr marL="228600" indent="-228600" defTabSz="912813" eaLnBrk="1" hangingPunct="1">
              <a:spcBef>
                <a:spcPct val="0"/>
              </a:spcBef>
              <a:buFontTx/>
              <a:buAutoNum type="arabicParenBoth"/>
            </a:pPr>
            <a:r>
              <a:rPr lang="en-US" altLang="en-US" dirty="0" smtClean="0">
                <a:solidFill>
                  <a:srgbClr val="070000"/>
                </a:solidFill>
              </a:rPr>
              <a:t>It is also not meant to be an all-encompassing, detailed explanation of every and all requirements.  For example, some slides may omit or only summarize certain standards set forth in the regulations.</a:t>
            </a:r>
          </a:p>
          <a:p>
            <a:pPr marL="228600" indent="-228600" defTabSz="912813" eaLnBrk="1" hangingPunct="1">
              <a:spcBef>
                <a:spcPct val="0"/>
              </a:spcBef>
              <a:spcAft>
                <a:spcPts val="1800"/>
              </a:spcAft>
              <a:buFont typeface="Calibri" panose="020F0502020204030204" pitchFamily="34" charset="0"/>
              <a:buAutoNum type="arabicParenBoth"/>
            </a:pPr>
            <a:r>
              <a:rPr lang="en-US" altLang="en-US" dirty="0" smtClean="0">
                <a:solidFill>
                  <a:srgbClr val="000000"/>
                </a:solidFill>
              </a:rPr>
              <a:t>In addition, there are a lot of other laws, regulations, and executive orders that will “flow down” to a non-Federal entity’s procurements—this presentation does not discuss them. </a:t>
            </a:r>
          </a:p>
          <a:p>
            <a:pPr marL="228600" indent="-228600" defTabSz="912813" eaLnBrk="1" hangingPunct="1">
              <a:spcBef>
                <a:spcPct val="0"/>
              </a:spcBef>
              <a:spcAft>
                <a:spcPts val="1800"/>
              </a:spcAft>
              <a:buFont typeface="Calibri" panose="020F0502020204030204" pitchFamily="34" charset="0"/>
              <a:buAutoNum type="arabicParenBoth"/>
            </a:pPr>
            <a:r>
              <a:rPr lang="en-US" altLang="en-US" b="1" u="sng" dirty="0" smtClean="0">
                <a:solidFill>
                  <a:srgbClr val="1F497D"/>
                </a:solidFill>
              </a:rPr>
              <a:t>One example is the Clean Air Act.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3C0E4C-77AF-4BB8-9D05-5B00AF2FF45E}" type="slidenum">
              <a:rPr lang="en-US" altLang="en-US" smtClean="0"/>
              <a:pPr/>
              <a:t>3</a:t>
            </a:fld>
            <a:endParaRPr lang="en-US" altLang="en-US" smtClean="0"/>
          </a:p>
        </p:txBody>
      </p:sp>
    </p:spTree>
    <p:extLst>
      <p:ext uri="{BB962C8B-B14F-4D97-AF65-F5344CB8AC3E}">
        <p14:creationId xmlns:p14="http://schemas.microsoft.com/office/powerpoint/2010/main" val="3125247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859">
              <a:defRPr>
                <a:solidFill>
                  <a:schemeClr val="tx1"/>
                </a:solidFill>
                <a:latin typeface="Arial" panose="020B0604020202020204" pitchFamily="34" charset="0"/>
                <a:cs typeface="Arial" panose="020B0604020202020204" pitchFamily="34" charset="0"/>
              </a:defRPr>
            </a:lvl1pPr>
            <a:lvl2pPr marL="777943" indent="-299209" defTabSz="935859">
              <a:defRPr>
                <a:solidFill>
                  <a:schemeClr val="tx1"/>
                </a:solidFill>
                <a:latin typeface="Arial" panose="020B0604020202020204" pitchFamily="34" charset="0"/>
                <a:cs typeface="Arial" panose="020B0604020202020204" pitchFamily="34" charset="0"/>
              </a:defRPr>
            </a:lvl2pPr>
            <a:lvl3pPr marL="1196835" indent="-239367" defTabSz="935859">
              <a:defRPr>
                <a:solidFill>
                  <a:schemeClr val="tx1"/>
                </a:solidFill>
                <a:latin typeface="Arial" panose="020B0604020202020204" pitchFamily="34" charset="0"/>
                <a:cs typeface="Arial" panose="020B0604020202020204" pitchFamily="34" charset="0"/>
              </a:defRPr>
            </a:lvl3pPr>
            <a:lvl4pPr marL="1675569" indent="-239367" defTabSz="935859">
              <a:defRPr>
                <a:solidFill>
                  <a:schemeClr val="tx1"/>
                </a:solidFill>
                <a:latin typeface="Arial" panose="020B0604020202020204" pitchFamily="34" charset="0"/>
                <a:cs typeface="Arial" panose="020B0604020202020204" pitchFamily="34" charset="0"/>
              </a:defRPr>
            </a:lvl4pPr>
            <a:lvl5pPr marL="2154304" indent="-239367" defTabSz="935859">
              <a:defRPr>
                <a:solidFill>
                  <a:schemeClr val="tx1"/>
                </a:solidFill>
                <a:latin typeface="Arial" panose="020B0604020202020204" pitchFamily="34" charset="0"/>
                <a:cs typeface="Arial" panose="020B0604020202020204" pitchFamily="34" charset="0"/>
              </a:defRPr>
            </a:lvl5pPr>
            <a:lvl6pPr marL="2633038"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defTabSz="93585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356B70-6E78-43C6-A7D2-EEFD629C0B58}" type="slidenum">
              <a:rPr lang="en-US" altLang="en-US" smtClean="0">
                <a:latin typeface="Times" panose="02020603050405020304" pitchFamily="18" charset="0"/>
                <a:ea typeface="MS PGothic" panose="020B0600070205080204" pitchFamily="34" charset="-128"/>
              </a:rPr>
              <a:pPr/>
              <a:t>30</a:t>
            </a:fld>
            <a:endParaRPr lang="en-US" altLang="en-US" smtClean="0">
              <a:latin typeface="Times" panose="02020603050405020304" pitchFamily="18" charset="0"/>
              <a:ea typeface="MS PGothic" panose="020B0600070205080204" pitchFamily="34" charset="-128"/>
            </a:endParaRPr>
          </a:p>
        </p:txBody>
      </p:sp>
      <p:sp>
        <p:nvSpPr>
          <p:cNvPr id="77827" name="Rectangle 2"/>
          <p:cNvSpPr>
            <a:spLocks noGrp="1" noRot="1" noChangeAspect="1" noChangeArrowheads="1" noTextEdit="1"/>
          </p:cNvSpPr>
          <p:nvPr>
            <p:ph type="sldImg"/>
          </p:nvPr>
        </p:nvSpPr>
        <p:spPr bwMode="auto">
          <a:xfrm>
            <a:off x="1338263" y="719138"/>
            <a:ext cx="4802187"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748453" y="4561226"/>
            <a:ext cx="5980853" cy="4320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08946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smtClean="0">
                <a:solidFill>
                  <a:srgbClr val="070000"/>
                </a:solidFill>
              </a:rPr>
              <a:t>Recycling/Environmental Requirement derived from EPA</a:t>
            </a: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7D88F0-C3C3-4F2A-BDEC-09658A37D8D3}" type="slidenum">
              <a:rPr lang="en-US" altLang="en-US" smtClean="0"/>
              <a:pPr/>
              <a:t>33</a:t>
            </a:fld>
            <a:endParaRPr lang="en-US" altLang="en-US" smtClean="0"/>
          </a:p>
        </p:txBody>
      </p:sp>
    </p:spTree>
    <p:extLst>
      <p:ext uri="{BB962C8B-B14F-4D97-AF65-F5344CB8AC3E}">
        <p14:creationId xmlns:p14="http://schemas.microsoft.com/office/powerpoint/2010/main" val="2619158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arenBoth"/>
            </a:pPr>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AB1663-7D14-4D7D-9724-B1793B2A5CE0}" type="slidenum">
              <a:rPr lang="en-US" altLang="en-US" smtClean="0"/>
              <a:pPr/>
              <a:t>34</a:t>
            </a:fld>
            <a:endParaRPr lang="en-US" altLang="en-US" smtClean="0"/>
          </a:p>
        </p:txBody>
      </p:sp>
    </p:spTree>
    <p:extLst>
      <p:ext uri="{BB962C8B-B14F-4D97-AF65-F5344CB8AC3E}">
        <p14:creationId xmlns:p14="http://schemas.microsoft.com/office/powerpoint/2010/main" val="2672557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FontTx/>
              <a:buAutoNum type="arabicParenBoth"/>
            </a:pPr>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9E233A-D39D-4ADC-AD11-98DC57799952}" type="slidenum">
              <a:rPr lang="en-US" altLang="en-US" smtClean="0"/>
              <a:pPr/>
              <a:t>35</a:t>
            </a:fld>
            <a:endParaRPr lang="en-US" altLang="en-US" smtClean="0"/>
          </a:p>
        </p:txBody>
      </p:sp>
    </p:spTree>
    <p:extLst>
      <p:ext uri="{BB962C8B-B14F-4D97-AF65-F5344CB8AC3E}">
        <p14:creationId xmlns:p14="http://schemas.microsoft.com/office/powerpoint/2010/main" val="4114085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arenBoth"/>
              <a:defRPr/>
            </a:pPr>
            <a:r>
              <a:rPr lang="en-US" altLang="en-US" b="1" u="sng" dirty="0"/>
              <a:t>Instructor Note</a:t>
            </a:r>
            <a:r>
              <a:rPr lang="en-US" altLang="en-US" dirty="0"/>
              <a:t>: We have not yet reviewed what “small purchase procedures” are.  Explain that small purchase procedures are those relatively simple and informal small purchase procedures when securing services, supplies, or other property where the aggregate dollar amount of the services, supplies, or other property does not exceed the simplified acquisition threshold. </a:t>
            </a:r>
          </a:p>
          <a:p>
            <a:pPr marL="228600" indent="-228600">
              <a:buFontTx/>
              <a:buAutoNum type="arabicParenBoth"/>
              <a:defRPr/>
            </a:pPr>
            <a:endParaRPr lang="en-US" altLang="en-US" dirty="0"/>
          </a:p>
          <a:p>
            <a:pPr marL="228600" indent="-228600">
              <a:buFontTx/>
              <a:buAutoNum type="arabicParenBoth"/>
              <a:defRPr/>
            </a:pPr>
            <a:r>
              <a:rPr lang="en-US" altLang="en-US" b="1" u="sng" dirty="0"/>
              <a:t>Answer</a:t>
            </a:r>
            <a:r>
              <a:rPr lang="en-US" altLang="en-US" dirty="0"/>
              <a:t>: </a:t>
            </a:r>
            <a:r>
              <a:rPr lang="en-US" altLang="en-US" dirty="0" smtClean="0"/>
              <a:t>No, </a:t>
            </a:r>
            <a:r>
              <a:rPr lang="en-US" altLang="en-US" dirty="0"/>
              <a:t>this is permissible.  The state must </a:t>
            </a:r>
            <a:r>
              <a:rPr lang="en-US" altLang="en-US" dirty="0">
                <a:solidFill>
                  <a:srgbClr val="070000"/>
                </a:solidFill>
                <a:latin typeface="Arial" panose="020B0604020202020204" pitchFamily="34" charset="0"/>
              </a:rPr>
              <a:t>follow same policies and procedures it uses for procurements from its non-Federal funds—it is not subject to the requirements of 2 C.F.R. </a:t>
            </a:r>
            <a:r>
              <a:rPr lang="en-US" altLang="en-US" dirty="0">
                <a:solidFill>
                  <a:srgbClr val="070000"/>
                </a:solidFill>
                <a:ea typeface="Arial Unicode MS" panose="020B0604020202020204" pitchFamily="34" charset="-128"/>
                <a:cs typeface="Arial" panose="020B0604020202020204" pitchFamily="34" charset="0"/>
              </a:rPr>
              <a:t>200.320(b). </a:t>
            </a:r>
            <a:endParaRPr lang="en-US" altLang="en-US" dirty="0"/>
          </a:p>
          <a:p>
            <a:pPr>
              <a:defRPr/>
            </a:pPr>
            <a:endParaRPr 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39D337-29B3-4C35-977A-655F8C0B48B9}" type="slidenum">
              <a:rPr lang="en-US" altLang="en-US" smtClean="0">
                <a:solidFill>
                  <a:srgbClr val="000000"/>
                </a:solidFill>
              </a:rPr>
              <a:pPr/>
              <a:t>36</a:t>
            </a:fld>
            <a:endParaRPr lang="en-US" altLang="en-US" smtClean="0">
              <a:solidFill>
                <a:srgbClr val="000000"/>
              </a:solidFill>
            </a:endParaRPr>
          </a:p>
        </p:txBody>
      </p:sp>
    </p:spTree>
    <p:extLst>
      <p:ext uri="{BB962C8B-B14F-4D97-AF65-F5344CB8AC3E}">
        <p14:creationId xmlns:p14="http://schemas.microsoft.com/office/powerpoint/2010/main" val="1705882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2293D3-60BF-4955-B4D5-7D54F184E056}" type="slidenum">
              <a:rPr lang="en-US" altLang="en-US" smtClean="0"/>
              <a:pPr/>
              <a:t>37</a:t>
            </a:fld>
            <a:endParaRPr lang="en-US" altLang="en-US" smtClean="0"/>
          </a:p>
        </p:txBody>
      </p:sp>
    </p:spTree>
    <p:extLst>
      <p:ext uri="{BB962C8B-B14F-4D97-AF65-F5344CB8AC3E}">
        <p14:creationId xmlns:p14="http://schemas.microsoft.com/office/powerpoint/2010/main" val="2224883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7D0B44-115A-486E-88BB-AB2CA9F74513}" type="slidenum">
              <a:rPr lang="en-US" altLang="en-US" smtClean="0"/>
              <a:pPr/>
              <a:t>42</a:t>
            </a:fld>
            <a:endParaRPr lang="en-US" altLang="en-US" smtClean="0"/>
          </a:p>
        </p:txBody>
      </p:sp>
    </p:spTree>
    <p:extLst>
      <p:ext uri="{BB962C8B-B14F-4D97-AF65-F5344CB8AC3E}">
        <p14:creationId xmlns:p14="http://schemas.microsoft.com/office/powerpoint/2010/main" val="2321378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643ECB-805C-4D1D-8FD4-0D30B61F8EE1}" type="slidenum">
              <a:rPr lang="en-US" altLang="en-US" smtClean="0"/>
              <a:pPr/>
              <a:t>43</a:t>
            </a:fld>
            <a:endParaRPr lang="en-US" altLang="en-US" smtClean="0"/>
          </a:p>
        </p:txBody>
      </p:sp>
    </p:spTree>
    <p:extLst>
      <p:ext uri="{BB962C8B-B14F-4D97-AF65-F5344CB8AC3E}">
        <p14:creationId xmlns:p14="http://schemas.microsoft.com/office/powerpoint/2010/main" val="398789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buFontTx/>
              <a:buAutoNum type="arabicParenBoth"/>
            </a:pPr>
            <a:r>
              <a:rPr lang="en-US" altLang="en-US" smtClean="0">
                <a:solidFill>
                  <a:srgbClr val="070000"/>
                </a:solidFill>
              </a:rPr>
              <a:t>Issue Spotting is the key takeaway here.</a:t>
            </a:r>
            <a:endParaRPr lang="en-US" altLang="en-US" b="1" u="sng" smtClean="0">
              <a:solidFill>
                <a:schemeClr val="tx2"/>
              </a:solidFill>
            </a:endParaRPr>
          </a:p>
          <a:p>
            <a:pPr marL="228600" indent="-228600" defTabSz="912813"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BE22BE-1D7F-4722-A5DB-6C2EA5DA40AE}" type="slidenum">
              <a:rPr lang="en-US" altLang="en-US" smtClean="0"/>
              <a:pPr/>
              <a:t>4</a:t>
            </a:fld>
            <a:endParaRPr lang="en-US" altLang="en-US" smtClean="0"/>
          </a:p>
        </p:txBody>
      </p:sp>
    </p:spTree>
    <p:extLst>
      <p:ext uri="{BB962C8B-B14F-4D97-AF65-F5344CB8AC3E}">
        <p14:creationId xmlns:p14="http://schemas.microsoft.com/office/powerpoint/2010/main" val="32674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defTabSz="912813" eaLnBrk="1" hangingPunct="1">
              <a:spcBef>
                <a:spcPct val="0"/>
              </a:spcBef>
              <a:buFontTx/>
              <a:buAutoNum type="arabicParenBoth"/>
              <a:defRPr/>
            </a:pPr>
            <a:r>
              <a:rPr lang="en-US" altLang="en-US" dirty="0" smtClean="0">
                <a:solidFill>
                  <a:srgbClr val="070000"/>
                </a:solidFill>
              </a:rPr>
              <a:t>This presentation provides general information about the procurement standards applicable to Stafford Act Public Assistance grants.</a:t>
            </a:r>
          </a:p>
          <a:p>
            <a:pPr defTabSz="912813" eaLnBrk="1" hangingPunct="1">
              <a:spcBef>
                <a:spcPct val="0"/>
              </a:spcBef>
              <a:spcAft>
                <a:spcPts val="1800"/>
              </a:spcAft>
              <a:buFont typeface="Calibri" panose="020F0502020204030204" pitchFamily="34" charset="0"/>
              <a:buNone/>
              <a:defRPr/>
            </a:pPr>
            <a:endParaRPr lang="en-US" altLang="en-US" b="1" u="sng" dirty="0" smtClean="0">
              <a:solidFill>
                <a:schemeClr val="tx2"/>
              </a:solidFill>
            </a:endParaRPr>
          </a:p>
          <a:p>
            <a:pPr marL="228600" indent="-228600" defTabSz="912813" eaLnBrk="1" hangingPunct="1">
              <a:spcBef>
                <a:spcPct val="0"/>
              </a:spcBef>
              <a:spcAft>
                <a:spcPts val="1800"/>
              </a:spcAft>
              <a:buFont typeface="Calibri" panose="020F0502020204030204" pitchFamily="34" charset="0"/>
              <a:buAutoNum type="arabicParenBoth"/>
              <a:defRPr/>
            </a:pPr>
            <a:endParaRPr lang="en-US" altLang="en-US" b="1" u="sng" dirty="0" smtClean="0">
              <a:solidFill>
                <a:schemeClr val="tx2"/>
              </a:solidFill>
            </a:endParaRPr>
          </a:p>
          <a:p>
            <a:pPr marL="228600" indent="-228600" defTabSz="912813" eaLnBrk="1" hangingPunct="1">
              <a:spcBef>
                <a:spcPct val="0"/>
              </a:spcBef>
              <a:defRPr/>
            </a:pPr>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545D70F-0F1A-4D39-9CE9-52DA6EADC918}" type="slidenum">
              <a:rPr lang="en-US" altLang="en-US" smtClean="0"/>
              <a:pPr/>
              <a:t>5</a:t>
            </a:fld>
            <a:endParaRPr lang="en-US" altLang="en-US" smtClean="0"/>
          </a:p>
        </p:txBody>
      </p:sp>
    </p:spTree>
    <p:extLst>
      <p:ext uri="{BB962C8B-B14F-4D97-AF65-F5344CB8AC3E}">
        <p14:creationId xmlns:p14="http://schemas.microsoft.com/office/powerpoint/2010/main" val="324540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9367" indent="-239367" defTabSz="955806"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7943" indent="-299209">
              <a:defRPr>
                <a:solidFill>
                  <a:schemeClr val="tx1"/>
                </a:solidFill>
                <a:latin typeface="Arial" panose="020B0604020202020204" pitchFamily="34" charset="0"/>
                <a:cs typeface="Arial" panose="020B0604020202020204" pitchFamily="34" charset="0"/>
              </a:defRPr>
            </a:lvl2pPr>
            <a:lvl3pPr marL="1196835" indent="-239367">
              <a:defRPr>
                <a:solidFill>
                  <a:schemeClr val="tx1"/>
                </a:solidFill>
                <a:latin typeface="Arial" panose="020B0604020202020204" pitchFamily="34" charset="0"/>
                <a:cs typeface="Arial" panose="020B0604020202020204" pitchFamily="34" charset="0"/>
              </a:defRPr>
            </a:lvl3pPr>
            <a:lvl4pPr marL="1675569" indent="-239367">
              <a:defRPr>
                <a:solidFill>
                  <a:schemeClr val="tx1"/>
                </a:solidFill>
                <a:latin typeface="Arial" panose="020B0604020202020204" pitchFamily="34" charset="0"/>
                <a:cs typeface="Arial" panose="020B0604020202020204" pitchFamily="34" charset="0"/>
              </a:defRPr>
            </a:lvl4pPr>
            <a:lvl5pPr marL="2154304" indent="-239367">
              <a:defRPr>
                <a:solidFill>
                  <a:schemeClr val="tx1"/>
                </a:solidFill>
                <a:latin typeface="Arial" panose="020B0604020202020204" pitchFamily="34" charset="0"/>
                <a:cs typeface="Arial" panose="020B0604020202020204" pitchFamily="34" charset="0"/>
              </a:defRPr>
            </a:lvl5pPr>
            <a:lvl6pPr marL="2633038"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11772"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90506"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9240" indent="-23936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CA20D5-13D8-4A1E-BE90-D2582A939F93}" type="slidenum">
              <a:rPr lang="en-US" altLang="en-US" smtClean="0"/>
              <a:pPr/>
              <a:t>6</a:t>
            </a:fld>
            <a:endParaRPr lang="en-US" altLang="en-US" smtClean="0"/>
          </a:p>
        </p:txBody>
      </p:sp>
    </p:spTree>
    <p:extLst>
      <p:ext uri="{BB962C8B-B14F-4D97-AF65-F5344CB8AC3E}">
        <p14:creationId xmlns:p14="http://schemas.microsoft.com/office/powerpoint/2010/main" val="297353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Tx/>
              <a:buAutoNum type="arabicParenBoth"/>
              <a:defRPr/>
            </a:pPr>
            <a:r>
              <a:rPr lang="en-US" altLang="en-US" dirty="0" smtClean="0"/>
              <a:t>Give need for well-understood terminology. </a:t>
            </a:r>
          </a:p>
          <a:p>
            <a:pPr marL="228600" indent="-228600" eaLnBrk="1" hangingPunct="1">
              <a:spcBef>
                <a:spcPct val="0"/>
              </a:spcBef>
              <a:buFontTx/>
              <a:buAutoNum type="arabicParenBoth"/>
              <a:defRPr/>
            </a:pPr>
            <a:r>
              <a:rPr lang="en-US" altLang="en-US" dirty="0" smtClean="0"/>
              <a:t>New terminology set forth by the Uniform Rules—some completely new terms, and some replace old terms (i.e., Federal Award = Grant; Recipient = Grantee)</a:t>
            </a:r>
          </a:p>
          <a:p>
            <a:pPr eaLnBrk="1" hangingPunct="1">
              <a:spcBef>
                <a:spcPct val="0"/>
              </a:spcBef>
              <a:defRPr/>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9471D0-FA6B-4AC7-960B-C08233991183}" type="slidenum">
              <a:rPr lang="en-US" altLang="en-US" smtClean="0"/>
              <a:pPr/>
              <a:t>7</a:t>
            </a:fld>
            <a:endParaRPr lang="en-US" altLang="en-US" smtClean="0"/>
          </a:p>
        </p:txBody>
      </p:sp>
    </p:spTree>
    <p:extLst>
      <p:ext uri="{BB962C8B-B14F-4D97-AF65-F5344CB8AC3E}">
        <p14:creationId xmlns:p14="http://schemas.microsoft.com/office/powerpoint/2010/main" val="1527665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alibri" panose="020F0502020204030204" pitchFamily="34" charset="0"/>
              <a:buNone/>
            </a:pPr>
            <a:r>
              <a:rPr lang="en-US" altLang="en-US" smtClean="0"/>
              <a:t>What does this all mean?</a:t>
            </a:r>
          </a:p>
          <a:p>
            <a:pPr eaLnBrk="1" hangingPunct="1">
              <a:spcBef>
                <a:spcPct val="0"/>
              </a:spcBef>
            </a:pPr>
            <a:endParaRPr lang="en-US" altLang="en-US" smtClean="0"/>
          </a:p>
          <a:p>
            <a:pPr eaLnBrk="1" hangingPunct="1">
              <a:spcBef>
                <a:spcPct val="0"/>
              </a:spcBef>
            </a:pPr>
            <a:r>
              <a:rPr lang="en-US" altLang="en-US" smtClean="0"/>
              <a:t>New terminology from Uniform Rules: Pass-Through Entity is new; Subaward = Subgrant; Subrecipient = Subgrantee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552198-DEDE-473A-BCE3-8B2C3738B4AE}" type="slidenum">
              <a:rPr lang="en-US" altLang="en-US" smtClean="0"/>
              <a:pPr/>
              <a:t>8</a:t>
            </a:fld>
            <a:endParaRPr lang="en-US" altLang="en-US" smtClean="0"/>
          </a:p>
        </p:txBody>
      </p:sp>
    </p:spTree>
    <p:extLst>
      <p:ext uri="{BB962C8B-B14F-4D97-AF65-F5344CB8AC3E}">
        <p14:creationId xmlns:p14="http://schemas.microsoft.com/office/powerpoint/2010/main" val="1074097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lvl="1" indent="-228600" eaLnBrk="1" hangingPunct="1">
              <a:spcBef>
                <a:spcPct val="0"/>
              </a:spcBef>
              <a:buFont typeface="Calibri" panose="020F0502020204030204" pitchFamily="34" charset="0"/>
              <a:buAutoNum type="arabicParenBoth"/>
            </a:pPr>
            <a:r>
              <a:rPr lang="en-US" altLang="en-US" b="1" u="sng" smtClean="0">
                <a:latin typeface="Times" panose="02020603050405020304" pitchFamily="18" charset="0"/>
              </a:rPr>
              <a:t>Who is the Recipient</a:t>
            </a:r>
            <a:r>
              <a:rPr lang="en-US" altLang="en-US" smtClean="0">
                <a:latin typeface="Times" panose="02020603050405020304" pitchFamily="18" charset="0"/>
              </a:rPr>
              <a:t>?  </a:t>
            </a:r>
          </a:p>
          <a:p>
            <a:pPr marL="630238" lvl="2" indent="-173038" eaLnBrk="1" hangingPunct="1">
              <a:spcBef>
                <a:spcPct val="0"/>
              </a:spcBef>
              <a:buFontTx/>
              <a:buChar char="-"/>
            </a:pPr>
            <a:r>
              <a:rPr lang="en-US" altLang="en-US" sz="2200" smtClean="0">
                <a:solidFill>
                  <a:srgbClr val="070000"/>
                </a:solidFill>
              </a:rPr>
              <a:t>The recipient under a Public Assistance grant is going to be either a state or Indian tribe</a:t>
            </a:r>
          </a:p>
          <a:p>
            <a:pPr marL="630238" lvl="2" indent="-173038" eaLnBrk="1" hangingPunct="1">
              <a:spcBef>
                <a:spcPct val="0"/>
              </a:spcBef>
              <a:buFontTx/>
              <a:buChar char="-"/>
            </a:pPr>
            <a:r>
              <a:rPr lang="en-US" altLang="en-US" smtClean="0">
                <a:latin typeface="Times" panose="02020603050405020304" pitchFamily="18" charset="0"/>
              </a:rPr>
              <a:t>Discuss how Indian tribe may be recipient or subrecipient for declarations for state, and will always be recipient for declarations for the tribe</a:t>
            </a:r>
          </a:p>
          <a:p>
            <a:pPr marL="228600" lvl="1" indent="-228600" eaLnBrk="1" hangingPunct="1">
              <a:spcBef>
                <a:spcPct val="0"/>
              </a:spcBef>
              <a:buFont typeface="Calibri" panose="020F0502020204030204" pitchFamily="34" charset="0"/>
              <a:buAutoNum type="arabicParenBoth"/>
            </a:pPr>
            <a:endParaRPr lang="en-US" altLang="en-US" smtClean="0">
              <a:latin typeface="Times" panose="02020603050405020304" pitchFamily="18" charset="0"/>
            </a:endParaRPr>
          </a:p>
          <a:p>
            <a:pPr marL="228600" lvl="1" indent="-228600" eaLnBrk="1" hangingPunct="1">
              <a:spcBef>
                <a:spcPct val="0"/>
              </a:spcBef>
              <a:buFont typeface="Calibri" panose="020F0502020204030204" pitchFamily="34" charset="0"/>
              <a:buAutoNum type="arabicParenBoth"/>
            </a:pPr>
            <a:r>
              <a:rPr lang="en-US" altLang="en-US" b="1" u="sng" smtClean="0">
                <a:latin typeface="Times" panose="02020603050405020304" pitchFamily="18" charset="0"/>
              </a:rPr>
              <a:t>Responsibilities under Public Assistance regulations</a:t>
            </a:r>
            <a:r>
              <a:rPr lang="en-US" altLang="en-US" smtClean="0">
                <a:latin typeface="Times" panose="02020603050405020304" pitchFamily="18" charset="0"/>
              </a:rPr>
              <a:t>, 44 C.F.R. 206.202 include: </a:t>
            </a:r>
          </a:p>
          <a:p>
            <a:pPr marL="630238" lvl="2" indent="-173038" eaLnBrk="1" hangingPunct="1">
              <a:spcBef>
                <a:spcPct val="0"/>
              </a:spcBef>
              <a:buFontTx/>
              <a:buChar char="-"/>
            </a:pPr>
            <a:r>
              <a:rPr lang="en-US" altLang="en-US" smtClean="0">
                <a:latin typeface="Times" panose="02020603050405020304" pitchFamily="18" charset="0"/>
              </a:rPr>
              <a:t>Providing technical advice and assistance to eligible subrecipients</a:t>
            </a:r>
          </a:p>
          <a:p>
            <a:pPr marL="630238" lvl="2" indent="-173038" eaLnBrk="1" hangingPunct="1">
              <a:spcBef>
                <a:spcPct val="0"/>
              </a:spcBef>
              <a:buFontTx/>
              <a:buChar char="-"/>
            </a:pPr>
            <a:r>
              <a:rPr lang="en-US" altLang="en-US" smtClean="0">
                <a:latin typeface="Times" panose="02020603050405020304" pitchFamily="18" charset="0"/>
              </a:rPr>
              <a:t>Ensure that all potential applicants are aware of Public Assistance</a:t>
            </a:r>
          </a:p>
          <a:p>
            <a:pPr marL="630238" lvl="2" indent="-173038" eaLnBrk="1" hangingPunct="1">
              <a:spcBef>
                <a:spcPct val="0"/>
              </a:spcBef>
              <a:buFontTx/>
              <a:buChar char="-"/>
            </a:pPr>
            <a:r>
              <a:rPr lang="en-US" altLang="en-US" smtClean="0">
                <a:latin typeface="Times" panose="02020603050405020304" pitchFamily="18" charset="0"/>
              </a:rPr>
              <a:t>Submitting documents necessary for Federal awards</a:t>
            </a:r>
          </a:p>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84D112-0E1C-4FBB-8249-BE3DAE9409D8}" type="slidenum">
              <a:rPr lang="en-US" altLang="en-US" smtClean="0"/>
              <a:pPr/>
              <a:t>9</a:t>
            </a:fld>
            <a:endParaRPr lang="en-US" altLang="en-US" smtClean="0"/>
          </a:p>
        </p:txBody>
      </p:sp>
    </p:spTree>
    <p:extLst>
      <p:ext uri="{BB962C8B-B14F-4D97-AF65-F5344CB8AC3E}">
        <p14:creationId xmlns:p14="http://schemas.microsoft.com/office/powerpoint/2010/main" val="2911156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pic>
        <p:nvPicPr>
          <p:cNvPr id="15" name="Picture 5" descr="Fema_for_Word"/>
          <p:cNvPicPr>
            <a:picLocks noChangeAspect="1" noChangeArrowheads="1"/>
          </p:cNvPicPr>
          <p:nvPr userDrawn="1"/>
        </p:nvPicPr>
        <p:blipFill>
          <a:blip r:embed="rId2">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164592" y="5697953"/>
            <a:ext cx="20828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6" name="Date Placeholder 27"/>
          <p:cNvSpPr>
            <a:spLocks noGrp="1"/>
          </p:cNvSpPr>
          <p:nvPr>
            <p:ph type="dt" sz="half" idx="10"/>
          </p:nvPr>
        </p:nvSpPr>
        <p:spPr/>
        <p:txBody>
          <a:bodyPr/>
          <a:lstStyle>
            <a:lvl1pPr>
              <a:defRPr/>
            </a:lvl1pPr>
          </a:lstStyle>
          <a:p>
            <a:pPr>
              <a:defRPr/>
            </a:pPr>
            <a:fld id="{7280C76B-2448-4C0C-812A-94C4282F0C8F}" type="datetimeFigureOut">
              <a:rPr lang="en-US"/>
              <a:pPr>
                <a:defRPr/>
              </a:pPr>
              <a:t>4/11/2018</a:t>
            </a:fld>
            <a:endParaRPr lang="en-US"/>
          </a:p>
        </p:txBody>
      </p:sp>
      <p:sp>
        <p:nvSpPr>
          <p:cNvPr id="17" name="Footer Placeholder 16"/>
          <p:cNvSpPr>
            <a:spLocks noGrp="1"/>
          </p:cNvSpPr>
          <p:nvPr>
            <p:ph type="ftr" sz="quarter" idx="11"/>
          </p:nvPr>
        </p:nvSpPr>
        <p:spPr/>
        <p:txBody>
          <a:bodyPr/>
          <a:lstStyle>
            <a:lvl1pPr>
              <a:defRPr/>
            </a:lvl1pPr>
          </a:lstStyle>
          <a:p>
            <a:pPr>
              <a:defRPr/>
            </a:pPr>
            <a:endParaRPr lang="en-US"/>
          </a:p>
        </p:txBody>
      </p:sp>
      <p:sp>
        <p:nvSpPr>
          <p:cNvPr id="18" name="Slide Number Placeholder 28"/>
          <p:cNvSpPr>
            <a:spLocks noGrp="1"/>
          </p:cNvSpPr>
          <p:nvPr>
            <p:ph type="sldNum" sz="quarter" idx="12"/>
          </p:nvPr>
        </p:nvSpPr>
        <p:spPr>
          <a:xfrm>
            <a:off x="4343400" y="2198688"/>
            <a:ext cx="457200" cy="441325"/>
          </a:xfrm>
        </p:spPr>
        <p:txBody>
          <a:bodyPr/>
          <a:lstStyle>
            <a:lvl1pPr>
              <a:defRPr/>
            </a:lvl1pPr>
          </a:lstStyle>
          <a:p>
            <a:pPr>
              <a:defRPr/>
            </a:pPr>
            <a:fld id="{C8ADD01B-CCC4-46BC-BB8C-84768522D6D0}" type="slidenum">
              <a:rPr lang="en-US"/>
              <a:pPr>
                <a:defRPr/>
              </a:pPr>
              <a:t>‹#›</a:t>
            </a:fld>
            <a:endParaRPr lang="en-US"/>
          </a:p>
        </p:txBody>
      </p:sp>
    </p:spTree>
    <p:extLst>
      <p:ext uri="{BB962C8B-B14F-4D97-AF65-F5344CB8AC3E}">
        <p14:creationId xmlns:p14="http://schemas.microsoft.com/office/powerpoint/2010/main" val="397922027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6306EA-2989-481E-9D60-418BD486D9B5}" type="datetimeFigureOut">
              <a:rPr lang="en-US"/>
              <a:pPr>
                <a:defRPr/>
              </a:pPr>
              <a:t>4/11/2018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653170-1D3A-4D05-9665-1FD648FEFB5E}" type="slidenum">
              <a:rPr lang="en-US"/>
              <a:pPr>
                <a:defRPr/>
              </a:pPr>
              <a:t>‹#›</a:t>
            </a:fld>
            <a:endParaRPr lang="en-US"/>
          </a:p>
        </p:txBody>
      </p:sp>
    </p:spTree>
    <p:extLst>
      <p:ext uri="{BB962C8B-B14F-4D97-AF65-F5344CB8AC3E}">
        <p14:creationId xmlns:p14="http://schemas.microsoft.com/office/powerpoint/2010/main" val="13469244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5DA36FCD-0890-45EE-BE84-B42A518FA5C2}"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0B90FBC3-ED55-4E65-BB28-4CC29D004D98}" type="datetimeFigureOut">
              <a:rPr lang="en-US"/>
              <a:pPr>
                <a:defRPr/>
              </a:pPr>
              <a:t>4/11/2018</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7903742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pic>
        <p:nvPicPr>
          <p:cNvPr id="4" name="Picture 5" descr="Fema_for_Word"/>
          <p:cNvPicPr>
            <a:picLocks noChangeAspect="1" noChangeArrowheads="1"/>
          </p:cNvPicPr>
          <p:nvPr userDrawn="1"/>
        </p:nvPicPr>
        <p:blipFill>
          <a:blip r:embed="rId2" cstate="print">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203187" y="5828160"/>
            <a:ext cx="1696447" cy="54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accent3">
                    <a:shade val="7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7A7AA6D-7F6A-496E-A80E-CC549622295A}" type="datetimeFigureOut">
              <a:rPr lang="en-US"/>
              <a:pPr>
                <a:defRPr/>
              </a:pPr>
              <a:t>4/11/2018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362450" y="1027113"/>
            <a:ext cx="457200" cy="441325"/>
          </a:xfrm>
        </p:spPr>
        <p:txBody>
          <a:bodyPr/>
          <a:lstStyle>
            <a:lvl1pPr>
              <a:defRPr/>
            </a:lvl1pPr>
          </a:lstStyle>
          <a:p>
            <a:pPr>
              <a:defRPr/>
            </a:pPr>
            <a:fld id="{EA16D09F-82DC-4C7F-A099-5599225C9802}" type="slidenum">
              <a:rPr lang="en-US"/>
              <a:pPr>
                <a:defRPr/>
              </a:pPr>
              <a:t>‹#›</a:t>
            </a:fld>
            <a:endParaRPr lang="en-US"/>
          </a:p>
        </p:txBody>
      </p:sp>
      <p:sp>
        <p:nvSpPr>
          <p:cNvPr id="9" name="Folded Corner 8"/>
          <p:cNvSpPr/>
          <p:nvPr userDrawn="1"/>
        </p:nvSpPr>
        <p:spPr>
          <a:xfrm>
            <a:off x="8488183" y="159530"/>
            <a:ext cx="513748" cy="599295"/>
          </a:xfrm>
          <a:prstGeom prst="foldedCorner">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fld id="{5965D67E-F4A9-4100-9BFF-F3DFCFB88740}" type="slidenum">
              <a:rPr lang="en-US" sz="2000" smtClean="0">
                <a:solidFill>
                  <a:schemeClr val="accent1">
                    <a:lumMod val="50000"/>
                  </a:schemeClr>
                </a:solidFill>
              </a:rPr>
              <a:t>‹#›</a:t>
            </a:fld>
            <a:endParaRPr lang="en-US" sz="2000" dirty="0">
              <a:solidFill>
                <a:schemeClr val="accent1">
                  <a:lumMod val="50000"/>
                </a:schemeClr>
              </a:solidFill>
            </a:endParaRPr>
          </a:p>
        </p:txBody>
      </p:sp>
    </p:spTree>
    <p:extLst>
      <p:ext uri="{BB962C8B-B14F-4D97-AF65-F5344CB8AC3E}">
        <p14:creationId xmlns:p14="http://schemas.microsoft.com/office/powerpoint/2010/main" val="21809146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9C71948-BB03-43D1-9A42-99FBBA95EA7A}" type="datetimeFigureOut">
              <a:rPr lang="en-US"/>
              <a:pPr>
                <a:defRPr/>
              </a:pPr>
              <a:t>4/11/2018</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A2FD38B8-6B8D-4773-A713-057DE8057E86}" type="slidenum">
              <a:rPr lang="en-US"/>
              <a:pPr>
                <a:defRPr/>
              </a:pPr>
              <a:t>‹#›</a:t>
            </a:fld>
            <a:endParaRPr lang="en-US"/>
          </a:p>
        </p:txBody>
      </p:sp>
    </p:spTree>
    <p:extLst>
      <p:ext uri="{BB962C8B-B14F-4D97-AF65-F5344CB8AC3E}">
        <p14:creationId xmlns:p14="http://schemas.microsoft.com/office/powerpoint/2010/main" val="3962209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5" descr="Fema_for_Word"/>
          <p:cNvPicPr>
            <a:picLocks noChangeAspect="1" noChangeArrowheads="1"/>
          </p:cNvPicPr>
          <p:nvPr userDrawn="1"/>
        </p:nvPicPr>
        <p:blipFill>
          <a:blip r:embed="rId2">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238252" y="5730047"/>
            <a:ext cx="20828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5791200" y="6410325"/>
            <a:ext cx="3044825" cy="365125"/>
          </a:xfrm>
        </p:spPr>
        <p:txBody>
          <a:bodyPr/>
          <a:lstStyle>
            <a:lvl1pPr>
              <a:defRPr/>
            </a:lvl1pPr>
          </a:lstStyle>
          <a:p>
            <a:pPr>
              <a:defRPr/>
            </a:pPr>
            <a:fld id="{62ECEF2F-9A09-4F89-8D30-F5DE5ACA9D63}" type="datetimeFigureOut">
              <a:rPr lang="en-US"/>
              <a:pPr>
                <a:defRPr/>
              </a:pPr>
              <a:t>4/11/2018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2D32843-9877-44FA-9E87-27B177E63786}" type="slidenum">
              <a:rPr lang="en-US"/>
              <a:pPr>
                <a:defRPr/>
              </a:pPr>
              <a:t>‹#›</a:t>
            </a:fld>
            <a:endParaRPr lang="en-US"/>
          </a:p>
        </p:txBody>
      </p:sp>
    </p:spTree>
    <p:extLst>
      <p:ext uri="{BB962C8B-B14F-4D97-AF65-F5344CB8AC3E}">
        <p14:creationId xmlns:p14="http://schemas.microsoft.com/office/powerpoint/2010/main" val="2435510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681414EB-60EA-4874-BB73-1AA51D37C36F}" type="datetimeFigureOut">
              <a:rPr lang="en-US"/>
              <a:pPr>
                <a:defRPr/>
              </a:pPr>
              <a:t>4/11/2018</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B2480A08-97E8-4DDF-9FFB-65A079E1DC16}" type="slidenum">
              <a:rPr lang="en-US"/>
              <a:pPr>
                <a:defRPr/>
              </a:pPr>
              <a:t>‹#›</a:t>
            </a:fld>
            <a:endParaRPr lang="en-US"/>
          </a:p>
        </p:txBody>
      </p:sp>
    </p:spTree>
    <p:extLst>
      <p:ext uri="{BB962C8B-B14F-4D97-AF65-F5344CB8AC3E}">
        <p14:creationId xmlns:p14="http://schemas.microsoft.com/office/powerpoint/2010/main" val="26918207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EDBEE8E-0E19-492E-9B22-D379F4C7D32F}" type="datetimeFigureOut">
              <a:rPr lang="en-US"/>
              <a:pPr>
                <a:defRPr/>
              </a:pPr>
              <a:t>4/11/2018</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C818ABE-5E87-4CE7-93D2-C1F2AA1B8E0F}" type="slidenum">
              <a:rPr lang="en-US"/>
              <a:pPr>
                <a:defRPr/>
              </a:pPr>
              <a:t>‹#›</a:t>
            </a:fld>
            <a:endParaRPr lang="en-US"/>
          </a:p>
        </p:txBody>
      </p:sp>
      <p:sp>
        <p:nvSpPr>
          <p:cNvPr id="6" name="Folded Corner 5"/>
          <p:cNvSpPr/>
          <p:nvPr userDrawn="1"/>
        </p:nvSpPr>
        <p:spPr>
          <a:xfrm>
            <a:off x="8496300" y="159530"/>
            <a:ext cx="513748" cy="599295"/>
          </a:xfrm>
          <a:prstGeom prst="foldedCorner">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fld id="{1A9F7E1B-D09C-42D5-B2A8-820EC436BE9D}" type="slidenum">
              <a:rPr lang="en-US" sz="2000" smtClean="0">
                <a:solidFill>
                  <a:schemeClr val="accent1">
                    <a:lumMod val="50000"/>
                  </a:schemeClr>
                </a:solidFill>
              </a:rPr>
              <a:t>‹#›</a:t>
            </a:fld>
            <a:endParaRPr lang="en-US" sz="2000" dirty="0">
              <a:solidFill>
                <a:schemeClr val="accent1">
                  <a:lumMod val="50000"/>
                </a:schemeClr>
              </a:solidFill>
            </a:endParaRPr>
          </a:p>
        </p:txBody>
      </p:sp>
    </p:spTree>
    <p:extLst>
      <p:ext uri="{BB962C8B-B14F-4D97-AF65-F5344CB8AC3E}">
        <p14:creationId xmlns:p14="http://schemas.microsoft.com/office/powerpoint/2010/main" val="238814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Date Placeholder 1"/>
          <p:cNvSpPr>
            <a:spLocks noGrp="1"/>
          </p:cNvSpPr>
          <p:nvPr>
            <p:ph type="dt" sz="half" idx="10"/>
          </p:nvPr>
        </p:nvSpPr>
        <p:spPr/>
        <p:txBody>
          <a:bodyPr/>
          <a:lstStyle>
            <a:lvl1pPr>
              <a:defRPr/>
            </a:lvl1pPr>
          </a:lstStyle>
          <a:p>
            <a:pPr>
              <a:defRPr/>
            </a:pPr>
            <a:fld id="{82132EDE-DF74-4EB1-8DF9-EDDD7AB0E8CA}" type="datetimeFigureOut">
              <a:rPr lang="en-US"/>
              <a:pPr>
                <a:defRPr/>
              </a:pPr>
              <a:t>4/11/2018</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5B845A13-5BE4-4B42-AFF0-BC76521C7E98}" type="slidenum">
              <a:rPr lang="en-US"/>
              <a:pPr>
                <a:defRPr/>
              </a:pPr>
              <a:t>‹#›</a:t>
            </a:fld>
            <a:endParaRPr lang="en-US"/>
          </a:p>
        </p:txBody>
      </p:sp>
    </p:spTree>
    <p:extLst>
      <p:ext uri="{BB962C8B-B14F-4D97-AF65-F5344CB8AC3E}">
        <p14:creationId xmlns:p14="http://schemas.microsoft.com/office/powerpoint/2010/main" val="287989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8E1938-EE74-4DED-8CC3-3C80B0B763D2}"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5CB3E05C-54B3-47D8-A3A9-6036981C5309}" type="datetimeFigureOut">
              <a:rPr lang="en-US"/>
              <a:pPr>
                <a:defRPr/>
              </a:pPr>
              <a:t>4/11/2018</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33935755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85EF1820-58DF-41AE-98DB-8087020DFB16}"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18A738C3-370B-4E55-9651-72A20A951B79}" type="datetimeFigureOut">
              <a:rPr lang="en-US"/>
              <a:pPr>
                <a:defRPr/>
              </a:pPr>
              <a:t>4/11/2018</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98547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4E7CF7E2-A2BC-4D50-95CC-0E03073FBC66}" type="datetimeFigureOut">
              <a:rPr lang="en-US"/>
              <a:pPr>
                <a:defRPr/>
              </a:pPr>
              <a:t>4/11/2018</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defRPr/>
            </a:pPr>
            <a:endParaRPr lang="en-US">
              <a:latin typeface="Arial" charset="0"/>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defRPr>
            </a:lvl1pPr>
          </a:lstStyle>
          <a:p>
            <a:pPr>
              <a:defRPr/>
            </a:pPr>
            <a:fld id="{1C1219B9-D798-4E9B-8AB3-76FAC5164A1A}"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Lst>
  <p:timing>
    <p:tnLst>
      <p:par>
        <p:cTn id="1" dur="indefinite" restart="never" nodeType="tmRoot"/>
      </p:par>
    </p:tnLst>
  </p:timing>
  <p:txStyles>
    <p:titleStyle>
      <a:lvl1pPr algn="ctr" rtl="0" eaLnBrk="1" fontAlgn="base" hangingPunct="1">
        <a:spcBef>
          <a:spcPct val="0"/>
        </a:spcBef>
        <a:spcAft>
          <a:spcPct val="0"/>
        </a:spcAft>
        <a:defRPr sz="3300" kern="1200">
          <a:solidFill>
            <a:srgbClr val="7B9899"/>
          </a:solidFill>
          <a:latin typeface="+mj-lt"/>
          <a:ea typeface="+mj-ea"/>
          <a:cs typeface="+mj-cs"/>
        </a:defRPr>
      </a:lvl1pPr>
      <a:lvl2pPr algn="ctr" rtl="0" eaLnBrk="1" fontAlgn="base" hangingPunct="1">
        <a:spcBef>
          <a:spcPct val="0"/>
        </a:spcBef>
        <a:spcAft>
          <a:spcPct val="0"/>
        </a:spcAft>
        <a:defRPr sz="3300">
          <a:solidFill>
            <a:srgbClr val="7B9899"/>
          </a:solidFill>
          <a:latin typeface="Georgia" panose="02040502050405020303" pitchFamily="18" charset="0"/>
        </a:defRPr>
      </a:lvl2pPr>
      <a:lvl3pPr algn="ctr" rtl="0" eaLnBrk="1" fontAlgn="base" hangingPunct="1">
        <a:spcBef>
          <a:spcPct val="0"/>
        </a:spcBef>
        <a:spcAft>
          <a:spcPct val="0"/>
        </a:spcAft>
        <a:defRPr sz="3300">
          <a:solidFill>
            <a:srgbClr val="7B9899"/>
          </a:solidFill>
          <a:latin typeface="Georgia" panose="02040502050405020303" pitchFamily="18" charset="0"/>
        </a:defRPr>
      </a:lvl3pPr>
      <a:lvl4pPr algn="ctr" rtl="0" eaLnBrk="1" fontAlgn="base" hangingPunct="1">
        <a:spcBef>
          <a:spcPct val="0"/>
        </a:spcBef>
        <a:spcAft>
          <a:spcPct val="0"/>
        </a:spcAft>
        <a:defRPr sz="3300">
          <a:solidFill>
            <a:srgbClr val="7B9899"/>
          </a:solidFill>
          <a:latin typeface="Georgia" panose="02040502050405020303" pitchFamily="18" charset="0"/>
        </a:defRPr>
      </a:lvl4pPr>
      <a:lvl5pPr algn="ctr" rtl="0" eaLnBrk="1" fontAlgn="base" hangingPunct="1">
        <a:spcBef>
          <a:spcPct val="0"/>
        </a:spcBef>
        <a:spcAft>
          <a:spcPct val="0"/>
        </a:spcAft>
        <a:defRPr sz="3300">
          <a:solidFill>
            <a:srgbClr val="7B9899"/>
          </a:solidFill>
          <a:latin typeface="Georgia" panose="02040502050405020303" pitchFamily="18" charset="0"/>
        </a:defRPr>
      </a:lvl5pPr>
      <a:lvl6pPr marL="457200" algn="ctr" rtl="0" eaLnBrk="1" fontAlgn="base" hangingPunct="1">
        <a:spcBef>
          <a:spcPct val="0"/>
        </a:spcBef>
        <a:spcAft>
          <a:spcPct val="0"/>
        </a:spcAft>
        <a:defRPr sz="3300">
          <a:solidFill>
            <a:srgbClr val="7B9899"/>
          </a:solidFill>
          <a:latin typeface="Georgia" panose="02040502050405020303" pitchFamily="18" charset="0"/>
        </a:defRPr>
      </a:lvl6pPr>
      <a:lvl7pPr marL="914400" algn="ctr" rtl="0" eaLnBrk="1" fontAlgn="base" hangingPunct="1">
        <a:spcBef>
          <a:spcPct val="0"/>
        </a:spcBef>
        <a:spcAft>
          <a:spcPct val="0"/>
        </a:spcAft>
        <a:defRPr sz="3300">
          <a:solidFill>
            <a:srgbClr val="7B9899"/>
          </a:solidFill>
          <a:latin typeface="Georgia" panose="02040502050405020303" pitchFamily="18" charset="0"/>
        </a:defRPr>
      </a:lvl7pPr>
      <a:lvl8pPr marL="1371600" algn="ctr" rtl="0" eaLnBrk="1" fontAlgn="base" hangingPunct="1">
        <a:spcBef>
          <a:spcPct val="0"/>
        </a:spcBef>
        <a:spcAft>
          <a:spcPct val="0"/>
        </a:spcAft>
        <a:defRPr sz="3300">
          <a:solidFill>
            <a:srgbClr val="7B9899"/>
          </a:solidFill>
          <a:latin typeface="Georgia" panose="02040502050405020303" pitchFamily="18" charset="0"/>
        </a:defRPr>
      </a:lvl8pPr>
      <a:lvl9pPr marL="1828800" algn="ctr" rtl="0" eaLnBrk="1" fontAlgn="base" hangingPunct="1">
        <a:spcBef>
          <a:spcPct val="0"/>
        </a:spcBef>
        <a:spcAft>
          <a:spcPct val="0"/>
        </a:spcAft>
        <a:defRPr sz="3300">
          <a:solidFill>
            <a:srgbClr val="7B9899"/>
          </a:solidFill>
          <a:latin typeface="Georgia" panose="02040502050405020303" pitchFamily="18" charset="0"/>
        </a:defRPr>
      </a:lvl9pPr>
    </p:titleStyle>
    <p:bodyStyle>
      <a:lvl1pPr marL="273050" indent="-273050" algn="l" rtl="0" eaLnBrk="1" fontAlgn="base" hangingPunct="1">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hyperlink" Target="http://www.fema.gov/procurement-disaster-assistance-team" TargetMode="Externa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sam.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fema.gov/procurement-disaster-assistance-tea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0919" y="3505949"/>
            <a:ext cx="8621835" cy="2522904"/>
          </a:xfrm>
        </p:spPr>
        <p:txBody>
          <a:bodyPr>
            <a:normAutofit/>
          </a:bodyPr>
          <a:lstStyle/>
          <a:p>
            <a:pPr algn="l" fontAlgn="auto">
              <a:spcAft>
                <a:spcPts val="0"/>
              </a:spcAft>
              <a:defRPr/>
            </a:pPr>
            <a:endParaRPr lang="en-US" sz="2600" dirty="0" smtClean="0"/>
          </a:p>
          <a:p>
            <a:pPr algn="l" fontAlgn="auto">
              <a:spcAft>
                <a:spcPts val="0"/>
              </a:spcAft>
              <a:defRPr/>
            </a:pPr>
            <a:r>
              <a:rPr lang="en-US" sz="2600" dirty="0" smtClean="0"/>
              <a:t>Franklin Ayetin</a:t>
            </a:r>
            <a:r>
              <a:rPr lang="en-US" sz="2000" b="0" dirty="0" smtClean="0"/>
              <a:t>, attorney advisor</a:t>
            </a:r>
            <a:endParaRPr lang="en-US" sz="2000" b="0" dirty="0"/>
          </a:p>
          <a:p>
            <a:pPr algn="l" fontAlgn="auto">
              <a:spcAft>
                <a:spcPts val="0"/>
              </a:spcAft>
              <a:defRPr/>
            </a:pPr>
            <a:r>
              <a:rPr lang="en-US" sz="2000" b="0" dirty="0" smtClean="0"/>
              <a:t>Procurement </a:t>
            </a:r>
            <a:r>
              <a:rPr lang="en-US" sz="2000" b="0" dirty="0"/>
              <a:t>disaster Assistance team (</a:t>
            </a:r>
            <a:r>
              <a:rPr lang="en-US" sz="2000" b="0" dirty="0" err="1"/>
              <a:t>Pdat</a:t>
            </a:r>
            <a:r>
              <a:rPr lang="en-US" sz="2000" b="0" dirty="0"/>
              <a:t>)</a:t>
            </a:r>
          </a:p>
          <a:p>
            <a:pPr algn="l" fontAlgn="auto">
              <a:spcAft>
                <a:spcPts val="0"/>
              </a:spcAft>
              <a:defRPr/>
            </a:pPr>
            <a:r>
              <a:rPr lang="en-US" sz="2000" b="0" dirty="0"/>
              <a:t>DR-4335-VI; </a:t>
            </a:r>
            <a:r>
              <a:rPr lang="en-US" sz="2000" b="0" dirty="0" smtClean="0"/>
              <a:t>DR-4340-VI</a:t>
            </a:r>
          </a:p>
          <a:p>
            <a:pPr algn="l" fontAlgn="auto">
              <a:spcAft>
                <a:spcPts val="0"/>
              </a:spcAft>
              <a:defRPr/>
            </a:pPr>
            <a:r>
              <a:rPr lang="en-US" sz="2000" b="0" smtClean="0"/>
              <a:t>MARCH 2018</a:t>
            </a:r>
            <a:endParaRPr lang="en-US" sz="2000" b="0" dirty="0"/>
          </a:p>
          <a:p>
            <a:pPr algn="l" fontAlgn="auto">
              <a:spcAft>
                <a:spcPts val="0"/>
              </a:spcAft>
              <a:defRPr/>
            </a:pPr>
            <a:endParaRPr lang="en-US" sz="2000" b="0" dirty="0" smtClean="0"/>
          </a:p>
        </p:txBody>
      </p:sp>
      <p:sp>
        <p:nvSpPr>
          <p:cNvPr id="13315" name="Title 1"/>
          <p:cNvSpPr>
            <a:spLocks noGrp="1"/>
          </p:cNvSpPr>
          <p:nvPr>
            <p:ph type="ctrTitle"/>
          </p:nvPr>
        </p:nvSpPr>
        <p:spPr>
          <a:xfrm>
            <a:off x="158750" y="346075"/>
            <a:ext cx="8766175" cy="1738313"/>
          </a:xfrm>
        </p:spPr>
        <p:txBody>
          <a:bodyPr>
            <a:normAutofit fontScale="90000"/>
          </a:bodyPr>
          <a:lstStyle/>
          <a:p>
            <a:pPr algn="l" eaLnBrk="1" fontAlgn="auto" hangingPunct="1">
              <a:spcAft>
                <a:spcPts val="0"/>
              </a:spcAft>
              <a:defRPr/>
            </a:pPr>
            <a:r>
              <a:rPr lang="en-US" dirty="0">
                <a:solidFill>
                  <a:schemeClr val="tx2"/>
                </a:solidFill>
              </a:rPr>
              <a:t>Procurement Under FEMA Awards</a:t>
            </a:r>
            <a:br>
              <a:rPr lang="en-US" dirty="0">
                <a:solidFill>
                  <a:schemeClr val="tx2"/>
                </a:solidFill>
              </a:rPr>
            </a:br>
            <a:r>
              <a:rPr lang="en-US" sz="2700" dirty="0">
                <a:solidFill>
                  <a:schemeClr val="tx2"/>
                </a:solidFill>
              </a:rPr>
              <a:t>Requirements for Recipients and Subrecipients When Procuring Services and Supplies with Funding under Stafford Act Grant Programs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nvPr>
        </p:nvSpPr>
        <p:spPr>
          <a:xfrm>
            <a:off x="301625" y="1407907"/>
            <a:ext cx="8504238" cy="5137150"/>
          </a:xfrm>
        </p:spPr>
        <p:txBody>
          <a:bodyPr/>
          <a:lstStyle/>
          <a:p>
            <a:pPr eaLnBrk="1" hangingPunct="1"/>
            <a:r>
              <a:rPr lang="en-US" altLang="en-US" sz="1900" dirty="0" smtClean="0"/>
              <a:t>A </a:t>
            </a:r>
            <a:r>
              <a:rPr lang="en-US" altLang="en-US" sz="1900" b="1" u="sng" dirty="0" smtClean="0"/>
              <a:t>subrecipient</a:t>
            </a:r>
            <a:r>
              <a:rPr lang="en-US" altLang="en-US" sz="1900" dirty="0" smtClean="0"/>
              <a:t> (formerly, “subgrantee”) is the non-Federal entity that receives a subaward from a pass-through entity to carry out part of a Federal program, and which is accountable to the recipient or pass-through entity for the use of the funds provided (2 C.F.R. § 200.93).  Includes:</a:t>
            </a:r>
          </a:p>
          <a:p>
            <a:pPr lvl="1" eaLnBrk="1" hangingPunct="1"/>
            <a:r>
              <a:rPr lang="en-US" altLang="en-US" sz="1800" dirty="0" smtClean="0">
                <a:solidFill>
                  <a:schemeClr val="tx1"/>
                </a:solidFill>
              </a:rPr>
              <a:t>Local and Tribal Indian Governments;</a:t>
            </a:r>
          </a:p>
          <a:p>
            <a:pPr lvl="1" eaLnBrk="1" hangingPunct="1"/>
            <a:r>
              <a:rPr lang="en-US" altLang="en-US" sz="1800" dirty="0" smtClean="0">
                <a:solidFill>
                  <a:schemeClr val="tx1"/>
                </a:solidFill>
              </a:rPr>
              <a:t>Institutions of Higher Education (“IHE”), Hospitals, and other Nonprofit Organizations (“PNP”); and</a:t>
            </a:r>
          </a:p>
          <a:p>
            <a:pPr lvl="1" eaLnBrk="1" hangingPunct="1"/>
            <a:r>
              <a:rPr lang="en-US" altLang="en-US" sz="1800" dirty="0" smtClean="0">
                <a:solidFill>
                  <a:schemeClr val="tx1"/>
                </a:solidFill>
              </a:rPr>
              <a:t>State agencies or instrumentalities receiving funds from the pass-through entity</a:t>
            </a:r>
          </a:p>
          <a:p>
            <a:pPr eaLnBrk="1" hangingPunct="1"/>
            <a:r>
              <a:rPr lang="en-US" altLang="en-US" sz="1900" dirty="0" smtClean="0"/>
              <a:t>The subrecipient must adhere to the applicable Federal procurement standards for all subrecipient procurements</a:t>
            </a:r>
          </a:p>
          <a:p>
            <a:pPr eaLnBrk="1" hangingPunct="1"/>
            <a:r>
              <a:rPr lang="en-US" altLang="en-US" sz="1900" u="sng" dirty="0" smtClean="0"/>
              <a:t>Indian tribal governments follow the procedures at 2 C.F.R. §§ 200.318-.326, irrespective of whether they are a recipient or subrecipient</a:t>
            </a:r>
            <a:r>
              <a:rPr lang="en-US" altLang="en-US" sz="1900" dirty="0" smtClean="0"/>
              <a:t>.</a:t>
            </a:r>
            <a:endParaRPr lang="en-US" altLang="en-US" sz="1600" dirty="0" smtClean="0"/>
          </a:p>
        </p:txBody>
      </p:sp>
      <p:sp>
        <p:nvSpPr>
          <p:cNvPr id="68611" name="Title 1"/>
          <p:cNvSpPr>
            <a:spLocks noGrp="1"/>
          </p:cNvSpPr>
          <p:nvPr>
            <p:ph type="title"/>
          </p:nvPr>
        </p:nvSpPr>
        <p:spPr>
          <a:xfrm>
            <a:off x="304800" y="-41564"/>
            <a:ext cx="8534400" cy="758825"/>
          </a:xfrm>
        </p:spPr>
        <p:txBody>
          <a:bodyPr/>
          <a:lstStyle/>
          <a:p>
            <a:pPr eaLnBrk="1" hangingPunct="1"/>
            <a:r>
              <a:rPr lang="en-US" altLang="en-US" sz="3200" b="1" u="sng" dirty="0" smtClean="0">
                <a:solidFill>
                  <a:srgbClr val="7B9899"/>
                </a:solidFill>
              </a:rPr>
              <a:t>Key Players</a:t>
            </a:r>
          </a:p>
        </p:txBody>
      </p:sp>
      <p:sp>
        <p:nvSpPr>
          <p:cNvPr id="68612" name="TextBox 4"/>
          <p:cNvSpPr txBox="1">
            <a:spLocks noChangeArrowheads="1"/>
          </p:cNvSpPr>
          <p:nvPr/>
        </p:nvSpPr>
        <p:spPr bwMode="auto">
          <a:xfrm>
            <a:off x="788988" y="787769"/>
            <a:ext cx="8137525"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Recipient  </a:t>
            </a:r>
            <a:r>
              <a:rPr lang="en-US" altLang="en-US" sz="1400" dirty="0">
                <a:latin typeface="Arial" panose="020B0604020202020204" pitchFamily="34" charset="0"/>
              </a:rPr>
              <a:t>                   </a:t>
            </a:r>
            <a:r>
              <a:rPr lang="en-US" altLang="en-US" sz="1400" b="1" dirty="0" err="1" smtClean="0">
                <a:latin typeface="Arial" panose="020B0604020202020204" pitchFamily="34" charset="0"/>
              </a:rPr>
              <a:t>Subrecipient</a:t>
            </a:r>
            <a:r>
              <a:rPr lang="en-US" altLang="en-US" sz="1400" dirty="0">
                <a:latin typeface="Arial" panose="020B0604020202020204" pitchFamily="34" charset="0"/>
              </a:rPr>
              <a:t>	                   </a:t>
            </a:r>
            <a:r>
              <a:rPr lang="en-US" altLang="en-US" sz="1400" b="1" dirty="0">
                <a:latin typeface="Arial" panose="020B0604020202020204" pitchFamily="34" charset="0"/>
              </a:rPr>
              <a:t>FEMA</a:t>
            </a:r>
            <a:r>
              <a:rPr lang="en-US" altLang="en-US" sz="1400" dirty="0">
                <a:latin typeface="Arial" panose="020B0604020202020204" pitchFamily="34" charset="0"/>
              </a:rPr>
              <a:t>                             </a:t>
            </a:r>
            <a:r>
              <a:rPr lang="en-US" altLang="en-US" sz="1400" b="1" dirty="0">
                <a:latin typeface="Arial" panose="020B0604020202020204" pitchFamily="34" charset="0"/>
              </a:rPr>
              <a:t>DHS OIG      </a:t>
            </a:r>
          </a:p>
        </p:txBody>
      </p:sp>
      <p:sp>
        <p:nvSpPr>
          <p:cNvPr id="9" name="Rounded Rectangle 8"/>
          <p:cNvSpPr/>
          <p:nvPr/>
        </p:nvSpPr>
        <p:spPr>
          <a:xfrm>
            <a:off x="2389621" y="777666"/>
            <a:ext cx="1800225" cy="354013"/>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314363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xEl>
                                              <p:pRg st="4" end="4"/>
                                            </p:txEl>
                                          </p:spTgt>
                                        </p:tgtEl>
                                        <p:attrNameLst>
                                          <p:attrName>style.visibility</p:attrName>
                                        </p:attrNameLst>
                                      </p:cBhvr>
                                      <p:to>
                                        <p:strVal val="visible"/>
                                      </p:to>
                                    </p:set>
                                    <p:anim calcmode="lin" valueType="num">
                                      <p:cBhvr additive="base">
                                        <p:cTn id="7"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6387">
                                            <p:txEl>
                                              <p:pRg st="5" end="5"/>
                                            </p:txEl>
                                          </p:spTgt>
                                        </p:tgtEl>
                                        <p:attrNameLst>
                                          <p:attrName>style.visibility</p:attrName>
                                        </p:attrNameLst>
                                      </p:cBhvr>
                                      <p:to>
                                        <p:strVal val="visible"/>
                                      </p:to>
                                    </p:set>
                                    <p:animEffect transition="in" filter="barn(inVertical)">
                                      <p:cBhvr>
                                        <p:cTn id="13"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04800" y="-41564"/>
            <a:ext cx="8534400" cy="758825"/>
          </a:xfrm>
        </p:spPr>
        <p:txBody>
          <a:bodyPr/>
          <a:lstStyle/>
          <a:p>
            <a:pPr eaLnBrk="1" hangingPunct="1"/>
            <a:r>
              <a:rPr lang="en-US" altLang="en-US" sz="3200" b="1" u="sng" dirty="0" smtClean="0">
                <a:solidFill>
                  <a:srgbClr val="7B9899"/>
                </a:solidFill>
              </a:rPr>
              <a:t>Key Players</a:t>
            </a:r>
          </a:p>
        </p:txBody>
      </p:sp>
      <p:sp>
        <p:nvSpPr>
          <p:cNvPr id="16387" name="Content Placeholder 2"/>
          <p:cNvSpPr>
            <a:spLocks noGrp="1"/>
          </p:cNvSpPr>
          <p:nvPr>
            <p:ph sz="quarter" idx="1"/>
          </p:nvPr>
        </p:nvSpPr>
        <p:spPr>
          <a:xfrm>
            <a:off x="301625" y="1527175"/>
            <a:ext cx="8504238" cy="5137150"/>
          </a:xfrm>
        </p:spPr>
        <p:txBody>
          <a:bodyPr/>
          <a:lstStyle/>
          <a:p>
            <a:pPr eaLnBrk="1" hangingPunct="1"/>
            <a:r>
              <a:rPr lang="en-US" altLang="en-US" sz="2200" u="sng" dirty="0" smtClean="0"/>
              <a:t>FEMA is the Federal awarding agency</a:t>
            </a:r>
            <a:r>
              <a:rPr lang="en-US" altLang="en-US" sz="2200" dirty="0" smtClean="0"/>
              <a:t>:</a:t>
            </a:r>
          </a:p>
          <a:p>
            <a:pPr lvl="1" eaLnBrk="1" hangingPunct="1"/>
            <a:r>
              <a:rPr lang="en-US" altLang="en-US" sz="1800" dirty="0" smtClean="0">
                <a:solidFill>
                  <a:schemeClr val="tx1"/>
                </a:solidFill>
              </a:rPr>
              <a:t>Has an affirmative duty to manage and administer the Federal award in a manner to ensure that Federal funding is expended for authorized purposes and in accordance with all Federal laws, regulations, and Executive Orders and the terms of the grant award.</a:t>
            </a:r>
          </a:p>
          <a:p>
            <a:pPr lvl="1" eaLnBrk="1" hangingPunct="1"/>
            <a:r>
              <a:rPr lang="en-US" altLang="en-US" sz="1800" dirty="0" smtClean="0">
                <a:solidFill>
                  <a:schemeClr val="tx1"/>
                </a:solidFill>
              </a:rPr>
              <a:t>Educate and inform recipients about various grant requirements.</a:t>
            </a:r>
          </a:p>
          <a:p>
            <a:pPr lvl="1" eaLnBrk="1" hangingPunct="1"/>
            <a:r>
              <a:rPr lang="en-US" altLang="en-US" sz="1800" dirty="0" smtClean="0">
                <a:solidFill>
                  <a:schemeClr val="tx1"/>
                </a:solidFill>
              </a:rPr>
              <a:t>Recovers funding for improper expenditures under a grant.</a:t>
            </a:r>
          </a:p>
          <a:p>
            <a:pPr lvl="1" eaLnBrk="1" hangingPunct="1"/>
            <a:endParaRPr lang="en-US" altLang="en-US" sz="1000" dirty="0" smtClean="0">
              <a:solidFill>
                <a:schemeClr val="tx1"/>
              </a:solidFill>
            </a:endParaRPr>
          </a:p>
          <a:p>
            <a:pPr eaLnBrk="1" hangingPunct="1"/>
            <a:r>
              <a:rPr lang="en-US" altLang="en-US" sz="2300" u="sng" dirty="0" smtClean="0"/>
              <a:t>DHS Office of Inspector General (“OIG”)</a:t>
            </a:r>
            <a:r>
              <a:rPr lang="en-US" altLang="en-US" sz="2300" dirty="0" smtClean="0"/>
              <a:t>:</a:t>
            </a:r>
          </a:p>
          <a:p>
            <a:pPr lvl="1" eaLnBrk="1" hangingPunct="1"/>
            <a:r>
              <a:rPr lang="en-US" altLang="en-US" sz="1800" dirty="0" smtClean="0">
                <a:solidFill>
                  <a:schemeClr val="tx1"/>
                </a:solidFill>
              </a:rPr>
              <a:t>Conducts independent audits, investigations, and inspections of the programs and operations of DHS and makes recommendations.</a:t>
            </a:r>
          </a:p>
          <a:p>
            <a:pPr lvl="1" eaLnBrk="1" hangingPunct="1"/>
            <a:r>
              <a:rPr lang="en-US" altLang="en-US" sz="1800" dirty="0" smtClean="0">
                <a:solidFill>
                  <a:schemeClr val="tx1"/>
                </a:solidFill>
              </a:rPr>
              <a:t>The DHS OIG has broad authority to audit FEMA programs and activities.</a:t>
            </a:r>
          </a:p>
        </p:txBody>
      </p:sp>
      <p:sp>
        <p:nvSpPr>
          <p:cNvPr id="70660" name="TextBox 4"/>
          <p:cNvSpPr txBox="1">
            <a:spLocks noChangeArrowheads="1"/>
          </p:cNvSpPr>
          <p:nvPr/>
        </p:nvSpPr>
        <p:spPr bwMode="auto">
          <a:xfrm>
            <a:off x="788988" y="823516"/>
            <a:ext cx="8137525" cy="306387"/>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dirty="0">
                <a:latin typeface="Arial" panose="020B0604020202020204" pitchFamily="34" charset="0"/>
              </a:rPr>
              <a:t> </a:t>
            </a:r>
            <a:r>
              <a:rPr lang="en-US" altLang="en-US" sz="1400" b="1" dirty="0">
                <a:latin typeface="Arial" panose="020B0604020202020204" pitchFamily="34" charset="0"/>
              </a:rPr>
              <a:t>Recipient                          </a:t>
            </a:r>
            <a:r>
              <a:rPr lang="en-US" altLang="en-US" sz="1400" b="1" dirty="0" err="1" smtClean="0">
                <a:latin typeface="Arial" panose="020B0604020202020204" pitchFamily="34" charset="0"/>
              </a:rPr>
              <a:t>Subrecipient</a:t>
            </a:r>
            <a:r>
              <a:rPr lang="en-US" altLang="en-US" sz="1400" dirty="0">
                <a:latin typeface="Arial" panose="020B0604020202020204" pitchFamily="34" charset="0"/>
              </a:rPr>
              <a:t>	                        </a:t>
            </a:r>
            <a:r>
              <a:rPr lang="en-US" altLang="en-US" sz="1400" b="1" dirty="0">
                <a:latin typeface="Arial" panose="020B0604020202020204" pitchFamily="34" charset="0"/>
              </a:rPr>
              <a:t>FEMA </a:t>
            </a:r>
            <a:r>
              <a:rPr lang="en-US" altLang="en-US" sz="1400" dirty="0">
                <a:latin typeface="Arial" panose="020B0604020202020204" pitchFamily="34" charset="0"/>
              </a:rPr>
              <a:t>                     </a:t>
            </a:r>
            <a:r>
              <a:rPr lang="en-US" altLang="en-US" sz="1400" b="1" dirty="0" smtClean="0">
                <a:latin typeface="Arial" panose="020B0604020202020204" pitchFamily="34" charset="0"/>
              </a:rPr>
              <a:t>DHS </a:t>
            </a:r>
            <a:r>
              <a:rPr lang="en-US" altLang="en-US" sz="1400" b="1" dirty="0">
                <a:latin typeface="Arial" panose="020B0604020202020204" pitchFamily="34" charset="0"/>
              </a:rPr>
              <a:t>OIG      </a:t>
            </a:r>
          </a:p>
        </p:txBody>
      </p:sp>
      <p:sp>
        <p:nvSpPr>
          <p:cNvPr id="14" name="Rounded Rectangle 13"/>
          <p:cNvSpPr/>
          <p:nvPr/>
        </p:nvSpPr>
        <p:spPr>
          <a:xfrm>
            <a:off x="5174818" y="791765"/>
            <a:ext cx="3106737" cy="369887"/>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613231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3975"/>
            <a:ext cx="8229600" cy="762000"/>
          </a:xfrm>
        </p:spPr>
        <p:txBody>
          <a:bodyPr>
            <a:normAutofit/>
          </a:bodyPr>
          <a:lstStyle/>
          <a:p>
            <a:pPr eaLnBrk="1" fontAlgn="auto" hangingPunct="1">
              <a:spcAft>
                <a:spcPts val="0"/>
              </a:spcAft>
              <a:defRPr/>
            </a:pPr>
            <a:r>
              <a:rPr lang="en-US" sz="3200" b="1" u="sng" dirty="0">
                <a:solidFill>
                  <a:schemeClr val="accent3">
                    <a:shade val="75000"/>
                  </a:schemeClr>
                </a:solidFill>
              </a:rPr>
              <a:t>Key Players</a:t>
            </a:r>
          </a:p>
        </p:txBody>
      </p:sp>
      <p:grpSp>
        <p:nvGrpSpPr>
          <p:cNvPr id="73" name="Group 72"/>
          <p:cNvGrpSpPr/>
          <p:nvPr/>
        </p:nvGrpSpPr>
        <p:grpSpPr>
          <a:xfrm>
            <a:off x="238586" y="1066800"/>
            <a:ext cx="8666829" cy="4124706"/>
            <a:chOff x="304800" y="1066800"/>
            <a:chExt cx="8666829" cy="4124706"/>
          </a:xfrm>
          <a:solidFill>
            <a:schemeClr val="bg1">
              <a:lumMod val="75000"/>
              <a:lumOff val="25000"/>
              <a:alpha val="41000"/>
            </a:schemeClr>
          </a:solidFill>
        </p:grpSpPr>
        <p:sp>
          <p:nvSpPr>
            <p:cNvPr id="67" name="Rectangle 66"/>
            <p:cNvSpPr/>
            <p:nvPr/>
          </p:nvSpPr>
          <p:spPr>
            <a:xfrm>
              <a:off x="304800" y="1066800"/>
              <a:ext cx="8666829" cy="1362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 name="Rectangle 69"/>
            <p:cNvSpPr/>
            <p:nvPr/>
          </p:nvSpPr>
          <p:spPr>
            <a:xfrm>
              <a:off x="304800" y="2447925"/>
              <a:ext cx="8666829" cy="1362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 name="Rectangle 70"/>
            <p:cNvSpPr/>
            <p:nvPr/>
          </p:nvSpPr>
          <p:spPr>
            <a:xfrm>
              <a:off x="304800" y="3829050"/>
              <a:ext cx="8666829" cy="13624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7" name="Rectangle 76"/>
          <p:cNvSpPr/>
          <p:nvPr/>
        </p:nvSpPr>
        <p:spPr>
          <a:xfrm>
            <a:off x="130175" y="1265238"/>
            <a:ext cx="8813800" cy="508476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95" name="Rectangle 94"/>
          <p:cNvSpPr>
            <a:spLocks noChangeArrowheads="1"/>
          </p:cNvSpPr>
          <p:nvPr/>
        </p:nvSpPr>
        <p:spPr bwMode="auto">
          <a:xfrm>
            <a:off x="3581400" y="1539875"/>
            <a:ext cx="1720850" cy="641350"/>
          </a:xfrm>
          <a:prstGeom prst="rect">
            <a:avLst/>
          </a:prstGeom>
          <a:solidFill>
            <a:srgbClr val="00B0F0"/>
          </a:solidFill>
          <a:ln w="9525">
            <a:solidFill>
              <a:srgbClr val="8CADAE"/>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FEMA</a:t>
            </a:r>
            <a:endParaRPr lang="en-US" altLang="en-US" sz="1600" b="1">
              <a:solidFill>
                <a:srgbClr val="404040"/>
              </a:solidFill>
              <a:latin typeface="Calibri" panose="020F0502020204030204" pitchFamily="34" charset="0"/>
            </a:endParaRPr>
          </a:p>
        </p:txBody>
      </p:sp>
      <p:sp>
        <p:nvSpPr>
          <p:cNvPr id="101" name="Rectangle 100"/>
          <p:cNvSpPr>
            <a:spLocks noChangeArrowheads="1"/>
          </p:cNvSpPr>
          <p:nvPr/>
        </p:nvSpPr>
        <p:spPr bwMode="auto">
          <a:xfrm>
            <a:off x="3590925" y="2606675"/>
            <a:ext cx="1720850" cy="738188"/>
          </a:xfrm>
          <a:prstGeom prst="rect">
            <a:avLst/>
          </a:prstGeom>
          <a:solidFill>
            <a:srgbClr val="D2DFD1"/>
          </a:solidFill>
          <a:ln w="9525">
            <a:solidFill>
              <a:srgbClr val="D19049"/>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STATE</a:t>
            </a:r>
            <a:endParaRPr lang="en-US" altLang="en-US" sz="1600" b="1">
              <a:solidFill>
                <a:schemeClr val="bg1"/>
              </a:solidFill>
              <a:latin typeface="Calibri" panose="020F0502020204030204" pitchFamily="34" charset="0"/>
            </a:endParaRPr>
          </a:p>
        </p:txBody>
      </p:sp>
      <p:sp>
        <p:nvSpPr>
          <p:cNvPr id="104" name="Rectangle 103"/>
          <p:cNvSpPr>
            <a:spLocks noChangeArrowheads="1"/>
          </p:cNvSpPr>
          <p:nvPr/>
        </p:nvSpPr>
        <p:spPr bwMode="auto">
          <a:xfrm>
            <a:off x="1874838" y="5556250"/>
            <a:ext cx="950912" cy="817563"/>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Local Gov’ts</a:t>
            </a:r>
            <a:endParaRPr lang="en-US" altLang="en-US" sz="1600" b="1">
              <a:solidFill>
                <a:srgbClr val="404040"/>
              </a:solidFill>
              <a:latin typeface="Calibri" panose="020F0502020204030204" pitchFamily="34" charset="0"/>
            </a:endParaRPr>
          </a:p>
        </p:txBody>
      </p:sp>
      <p:sp>
        <p:nvSpPr>
          <p:cNvPr id="157" name="TextBox 156"/>
          <p:cNvSpPr txBox="1"/>
          <p:nvPr/>
        </p:nvSpPr>
        <p:spPr>
          <a:xfrm>
            <a:off x="165100" y="1366838"/>
            <a:ext cx="1665288" cy="1016000"/>
          </a:xfrm>
          <a:prstGeom prst="rect">
            <a:avLst/>
          </a:prstGeom>
          <a:noFill/>
        </p:spPr>
        <p:txBody>
          <a:bodyPr>
            <a:spAutoFit/>
          </a:bodyPr>
          <a:lstStyle/>
          <a:p>
            <a:pPr algn="ctr" eaLnBrk="1" hangingPunct="1">
              <a:defRPr/>
            </a:pPr>
            <a:r>
              <a:rPr lang="en-US" sz="20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Federal Awarding Agency</a:t>
            </a:r>
          </a:p>
        </p:txBody>
      </p:sp>
      <p:sp>
        <p:nvSpPr>
          <p:cNvPr id="158" name="TextBox 157"/>
          <p:cNvSpPr txBox="1"/>
          <p:nvPr/>
        </p:nvSpPr>
        <p:spPr>
          <a:xfrm>
            <a:off x="334963" y="2592388"/>
            <a:ext cx="1393825" cy="1016000"/>
          </a:xfrm>
          <a:prstGeom prst="rect">
            <a:avLst/>
          </a:prstGeom>
          <a:noFill/>
        </p:spPr>
        <p:txBody>
          <a:bodyPr>
            <a:spAutoFit/>
          </a:bodyPr>
          <a:lstStyle/>
          <a:p>
            <a:pPr algn="ctr" eaLnBrk="1" hangingPunct="1">
              <a:defRPr/>
            </a:pPr>
            <a:r>
              <a:rPr lang="en-US" sz="20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Recipient/Pass-Thru Entity</a:t>
            </a:r>
          </a:p>
        </p:txBody>
      </p:sp>
      <p:sp>
        <p:nvSpPr>
          <p:cNvPr id="160" name="TextBox 159"/>
          <p:cNvSpPr txBox="1"/>
          <p:nvPr/>
        </p:nvSpPr>
        <p:spPr>
          <a:xfrm>
            <a:off x="173038" y="5607050"/>
            <a:ext cx="1679575" cy="400050"/>
          </a:xfrm>
          <a:prstGeom prst="rect">
            <a:avLst/>
          </a:prstGeom>
          <a:noFill/>
        </p:spPr>
        <p:txBody>
          <a:bodyPr>
            <a:spAutoFit/>
          </a:bodyPr>
          <a:lstStyle/>
          <a:p>
            <a:pPr algn="ctr" eaLnBrk="1" hangingPunct="1">
              <a:defRPr/>
            </a:pPr>
            <a:r>
              <a:rPr lang="en-US" sz="20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Subrecipients</a:t>
            </a:r>
          </a:p>
        </p:txBody>
      </p:sp>
      <p:sp>
        <p:nvSpPr>
          <p:cNvPr id="65" name="Rectangle 64"/>
          <p:cNvSpPr>
            <a:spLocks noChangeArrowheads="1"/>
          </p:cNvSpPr>
          <p:nvPr/>
        </p:nvSpPr>
        <p:spPr bwMode="auto">
          <a:xfrm>
            <a:off x="3638550" y="3903663"/>
            <a:ext cx="1627188" cy="817562"/>
          </a:xfrm>
          <a:prstGeom prst="rect">
            <a:avLst/>
          </a:prstGeom>
          <a:solidFill>
            <a:srgbClr val="D6E0D5"/>
          </a:solidFill>
          <a:ln w="9525">
            <a:solidFill>
              <a:srgbClr val="8FB08C"/>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Emergency Management Agency</a:t>
            </a:r>
            <a:endParaRPr lang="en-US" altLang="en-US" sz="1600" b="1">
              <a:solidFill>
                <a:srgbClr val="404040"/>
              </a:solidFill>
              <a:latin typeface="Calibri" panose="020F0502020204030204" pitchFamily="34" charset="0"/>
            </a:endParaRPr>
          </a:p>
        </p:txBody>
      </p:sp>
      <p:sp>
        <p:nvSpPr>
          <p:cNvPr id="66" name="Rectangle 65"/>
          <p:cNvSpPr>
            <a:spLocks noChangeArrowheads="1"/>
          </p:cNvSpPr>
          <p:nvPr/>
        </p:nvSpPr>
        <p:spPr bwMode="auto">
          <a:xfrm>
            <a:off x="5430838" y="3911600"/>
            <a:ext cx="1627187" cy="817563"/>
          </a:xfrm>
          <a:prstGeom prst="rect">
            <a:avLst/>
          </a:prstGeom>
          <a:solidFill>
            <a:srgbClr val="D6E0D5"/>
          </a:solidFill>
          <a:ln w="9525">
            <a:solidFill>
              <a:srgbClr val="8FB08C"/>
            </a:solidFill>
            <a:miter lim="800000"/>
            <a:headEnd/>
            <a:tailEnd/>
          </a:ln>
          <a:effectLst>
            <a:outerShdw blurRad="50800" dist="25400" dir="5400000" rotWithShape="0">
              <a:srgbClr val="808080">
                <a:alpha val="34998"/>
              </a:srgbClr>
            </a:outerShdw>
          </a:effectLst>
        </p:spPr>
        <p:txBody>
          <a:bodyPr anchor="ctr"/>
          <a:lstStyle/>
          <a:p>
            <a:pPr algn="ctr" eaLnBrk="1" hangingPunct="1">
              <a:defRPr/>
            </a:pPr>
            <a:r>
              <a:rPr lang="en-US" sz="1600" b="1" kern="0" dirty="0">
                <a:solidFill>
                  <a:prstClr val="black">
                    <a:lumMod val="75000"/>
                    <a:lumOff val="25000"/>
                  </a:prstClr>
                </a:solidFill>
                <a:latin typeface="Calibri"/>
                <a:cs typeface="+mn-cs"/>
              </a:rPr>
              <a:t>Instrumentality of the State</a:t>
            </a:r>
          </a:p>
        </p:txBody>
      </p:sp>
      <p:sp>
        <p:nvSpPr>
          <p:cNvPr id="87" name="Rectangle 86"/>
          <p:cNvSpPr>
            <a:spLocks noChangeArrowheads="1"/>
          </p:cNvSpPr>
          <p:nvPr/>
        </p:nvSpPr>
        <p:spPr bwMode="auto">
          <a:xfrm>
            <a:off x="2101850" y="2624138"/>
            <a:ext cx="950913" cy="817562"/>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dirty="0">
                <a:solidFill>
                  <a:srgbClr val="404040"/>
                </a:solidFill>
                <a:latin typeface="Georgia" panose="02040502050405020303" pitchFamily="18" charset="0"/>
              </a:rPr>
              <a:t>Tribal </a:t>
            </a:r>
            <a:r>
              <a:rPr lang="en-US" altLang="en-US" sz="1600" b="1" dirty="0" smtClean="0">
                <a:solidFill>
                  <a:srgbClr val="404040"/>
                </a:solidFill>
                <a:latin typeface="Georgia" panose="02040502050405020303" pitchFamily="18" charset="0"/>
              </a:rPr>
              <a:t>Gov’ts*</a:t>
            </a:r>
            <a:endParaRPr lang="en-US" altLang="en-US" sz="1600" b="1" dirty="0">
              <a:solidFill>
                <a:srgbClr val="404040"/>
              </a:solidFill>
              <a:latin typeface="Calibri" panose="020F0502020204030204" pitchFamily="34" charset="0"/>
            </a:endParaRPr>
          </a:p>
        </p:txBody>
      </p:sp>
      <p:sp>
        <p:nvSpPr>
          <p:cNvPr id="88" name="Rectangle 87"/>
          <p:cNvSpPr>
            <a:spLocks noChangeArrowheads="1"/>
          </p:cNvSpPr>
          <p:nvPr/>
        </p:nvSpPr>
        <p:spPr bwMode="auto">
          <a:xfrm>
            <a:off x="3914775" y="5556250"/>
            <a:ext cx="950913" cy="817563"/>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IHEs</a:t>
            </a:r>
            <a:endParaRPr lang="en-US" altLang="en-US" sz="1600" b="1">
              <a:solidFill>
                <a:srgbClr val="404040"/>
              </a:solidFill>
              <a:latin typeface="Calibri" panose="020F0502020204030204" pitchFamily="34" charset="0"/>
            </a:endParaRPr>
          </a:p>
        </p:txBody>
      </p:sp>
      <p:sp>
        <p:nvSpPr>
          <p:cNvPr id="89" name="Rectangle 88"/>
          <p:cNvSpPr>
            <a:spLocks noChangeArrowheads="1"/>
          </p:cNvSpPr>
          <p:nvPr/>
        </p:nvSpPr>
        <p:spPr bwMode="auto">
          <a:xfrm>
            <a:off x="4900613" y="5554663"/>
            <a:ext cx="1198562" cy="817562"/>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dirty="0">
                <a:solidFill>
                  <a:srgbClr val="404040"/>
                </a:solidFill>
                <a:latin typeface="Georgia" panose="02040502050405020303" pitchFamily="18" charset="0"/>
              </a:rPr>
              <a:t>Hospitals</a:t>
            </a:r>
            <a:endParaRPr lang="en-US" altLang="en-US" sz="1600" b="1" dirty="0">
              <a:solidFill>
                <a:srgbClr val="404040"/>
              </a:solidFill>
              <a:latin typeface="Calibri" panose="020F0502020204030204" pitchFamily="34" charset="0"/>
            </a:endParaRPr>
          </a:p>
        </p:txBody>
      </p:sp>
      <p:sp>
        <p:nvSpPr>
          <p:cNvPr id="90" name="Rectangle 89"/>
          <p:cNvSpPr>
            <a:spLocks noChangeArrowheads="1"/>
          </p:cNvSpPr>
          <p:nvPr/>
        </p:nvSpPr>
        <p:spPr bwMode="auto">
          <a:xfrm>
            <a:off x="6129338" y="5554663"/>
            <a:ext cx="950912" cy="817562"/>
          </a:xfrm>
          <a:prstGeom prst="rect">
            <a:avLst/>
          </a:prstGeom>
          <a:solidFill>
            <a:schemeClr val="accent2">
              <a:lumMod val="40000"/>
              <a:lumOff val="60000"/>
            </a:schemeClr>
          </a:solidFill>
          <a:ln w="9525">
            <a:solidFill>
              <a:schemeClr val="accent2"/>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dirty="0" smtClean="0">
                <a:solidFill>
                  <a:srgbClr val="404040"/>
                </a:solidFill>
                <a:latin typeface="Georgia" panose="02040502050405020303" pitchFamily="18" charset="0"/>
              </a:rPr>
              <a:t>Other</a:t>
            </a:r>
          </a:p>
          <a:p>
            <a:pPr algn="ctr" eaLnBrk="1" hangingPunct="1">
              <a:defRPr/>
            </a:pPr>
            <a:r>
              <a:rPr lang="en-US" altLang="en-US" sz="1600" b="1" dirty="0" smtClean="0">
                <a:solidFill>
                  <a:srgbClr val="404040"/>
                </a:solidFill>
                <a:latin typeface="Georgia" panose="02040502050405020303" pitchFamily="18" charset="0"/>
              </a:rPr>
              <a:t>PNPs</a:t>
            </a:r>
            <a:endParaRPr lang="en-US" altLang="en-US" sz="1600" b="1" dirty="0">
              <a:solidFill>
                <a:srgbClr val="404040"/>
              </a:solidFill>
              <a:latin typeface="Calibri" panose="020F0502020204030204" pitchFamily="34" charset="0"/>
            </a:endParaRPr>
          </a:p>
        </p:txBody>
      </p:sp>
      <p:cxnSp>
        <p:nvCxnSpPr>
          <p:cNvPr id="79" name="Straight Arrow Connector 78"/>
          <p:cNvCxnSpPr>
            <a:stCxn id="95" idx="2"/>
            <a:endCxn id="101" idx="0"/>
          </p:cNvCxnSpPr>
          <p:nvPr/>
        </p:nvCxnSpPr>
        <p:spPr>
          <a:xfrm>
            <a:off x="4441825" y="2181225"/>
            <a:ext cx="9525" cy="425450"/>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111" name="Straight Arrow Connector 110"/>
          <p:cNvCxnSpPr/>
          <p:nvPr/>
        </p:nvCxnSpPr>
        <p:spPr>
          <a:xfrm>
            <a:off x="2273300" y="5141913"/>
            <a:ext cx="0" cy="422275"/>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113" name="Straight Connector 112"/>
          <p:cNvCxnSpPr/>
          <p:nvPr/>
        </p:nvCxnSpPr>
        <p:spPr>
          <a:xfrm flipV="1">
            <a:off x="2265363" y="5118100"/>
            <a:ext cx="4322762" cy="15875"/>
          </a:xfrm>
          <a:prstGeom prst="line">
            <a:avLst/>
          </a:prstGeom>
          <a:noFill/>
          <a:ln w="38100" cap="rnd" cmpd="sng" algn="ctr">
            <a:solidFill>
              <a:schemeClr val="bg1">
                <a:lumMod val="75000"/>
                <a:lumOff val="25000"/>
              </a:schemeClr>
            </a:solidFill>
            <a:prstDash val="solid"/>
          </a:ln>
          <a:effectLst/>
        </p:spPr>
      </p:cxnSp>
      <p:cxnSp>
        <p:nvCxnSpPr>
          <p:cNvPr id="118" name="Straight Arrow Connector 117"/>
          <p:cNvCxnSpPr/>
          <p:nvPr/>
        </p:nvCxnSpPr>
        <p:spPr>
          <a:xfrm>
            <a:off x="4468813" y="5127625"/>
            <a:ext cx="0" cy="428625"/>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5" name="Straight Connector 4"/>
          <p:cNvCxnSpPr/>
          <p:nvPr/>
        </p:nvCxnSpPr>
        <p:spPr>
          <a:xfrm>
            <a:off x="130175" y="2592388"/>
            <a:ext cx="87757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7950" y="5089525"/>
            <a:ext cx="8834438" cy="396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710488" y="3368675"/>
            <a:ext cx="1195387" cy="985838"/>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dirty="0">
                <a:solidFill>
                  <a:schemeClr val="tx1"/>
                </a:solidFill>
              </a:rPr>
              <a:t>DHS</a:t>
            </a:r>
          </a:p>
          <a:p>
            <a:pPr algn="ctr" eaLnBrk="1" hangingPunct="1">
              <a:defRPr/>
            </a:pPr>
            <a:r>
              <a:rPr lang="en-US" sz="1600" b="1" dirty="0">
                <a:solidFill>
                  <a:schemeClr val="tx1"/>
                </a:solidFill>
              </a:rPr>
              <a:t>OIG</a:t>
            </a:r>
          </a:p>
        </p:txBody>
      </p:sp>
      <p:cxnSp>
        <p:nvCxnSpPr>
          <p:cNvPr id="19" name="Straight Connector 18"/>
          <p:cNvCxnSpPr/>
          <p:nvPr/>
        </p:nvCxnSpPr>
        <p:spPr>
          <a:xfrm>
            <a:off x="1824038" y="1309688"/>
            <a:ext cx="6350" cy="5084762"/>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5" name="Rectangle 74"/>
          <p:cNvSpPr>
            <a:spLocks noChangeArrowheads="1"/>
          </p:cNvSpPr>
          <p:nvPr/>
        </p:nvSpPr>
        <p:spPr bwMode="auto">
          <a:xfrm>
            <a:off x="1852613" y="3913188"/>
            <a:ext cx="1627187" cy="817562"/>
          </a:xfrm>
          <a:prstGeom prst="rect">
            <a:avLst/>
          </a:prstGeom>
          <a:solidFill>
            <a:srgbClr val="D6E0D5"/>
          </a:solidFill>
          <a:ln w="9525">
            <a:solidFill>
              <a:srgbClr val="8FB08C"/>
            </a:solidFill>
            <a:miter lim="800000"/>
            <a:headEnd/>
            <a:tailEnd/>
          </a:ln>
          <a:effectLst>
            <a:outerShdw blurRad="50800" dist="25400" dir="5400000" rotWithShape="0">
              <a:srgbClr val="808080">
                <a:alpha val="34998"/>
              </a:srgb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altLang="en-US" sz="1600" b="1">
                <a:solidFill>
                  <a:srgbClr val="404040"/>
                </a:solidFill>
                <a:latin typeface="Georgia" panose="02040502050405020303" pitchFamily="18" charset="0"/>
              </a:rPr>
              <a:t>State Agency</a:t>
            </a:r>
            <a:endParaRPr lang="en-US" altLang="en-US" sz="1600" b="1">
              <a:solidFill>
                <a:srgbClr val="404040"/>
              </a:solidFill>
              <a:latin typeface="Calibri" panose="020F0502020204030204" pitchFamily="34" charset="0"/>
            </a:endParaRPr>
          </a:p>
        </p:txBody>
      </p:sp>
      <p:cxnSp>
        <p:nvCxnSpPr>
          <p:cNvPr id="94" name="Straight Arrow Connector 93"/>
          <p:cNvCxnSpPr/>
          <p:nvPr/>
        </p:nvCxnSpPr>
        <p:spPr>
          <a:xfrm>
            <a:off x="4451350" y="3370263"/>
            <a:ext cx="0" cy="531812"/>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99" name="Straight Arrow Connector 98"/>
          <p:cNvCxnSpPr>
            <a:stCxn id="65" idx="1"/>
            <a:endCxn id="75" idx="3"/>
          </p:cNvCxnSpPr>
          <p:nvPr/>
        </p:nvCxnSpPr>
        <p:spPr>
          <a:xfrm flipH="1">
            <a:off x="3479800" y="4313238"/>
            <a:ext cx="158750" cy="7937"/>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p:cNvCxnSpPr>
            <a:stCxn id="65" idx="3"/>
            <a:endCxn id="66" idx="1"/>
          </p:cNvCxnSpPr>
          <p:nvPr/>
        </p:nvCxnSpPr>
        <p:spPr>
          <a:xfrm>
            <a:off x="5265738" y="4313238"/>
            <a:ext cx="165100" cy="7937"/>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pic>
        <p:nvPicPr>
          <p:cNvPr id="72734" name="Picture 10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795838"/>
            <a:ext cx="2317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Right Brace 113"/>
          <p:cNvSpPr/>
          <p:nvPr/>
        </p:nvSpPr>
        <p:spPr>
          <a:xfrm>
            <a:off x="7096125" y="1662303"/>
            <a:ext cx="567413" cy="4289387"/>
          </a:xfrm>
          <a:prstGeom prst="rightBrace">
            <a:avLst/>
          </a:prstGeom>
          <a:ln>
            <a:solidFill>
              <a:srgbClr val="FF0000"/>
            </a:solidFill>
          </a:ln>
        </p:spPr>
        <p:style>
          <a:lnRef idx="3">
            <a:schemeClr val="accent1"/>
          </a:lnRef>
          <a:fillRef idx="0">
            <a:schemeClr val="accent1"/>
          </a:fillRef>
          <a:effectRef idx="2">
            <a:schemeClr val="accent1"/>
          </a:effectRef>
          <a:fontRef idx="minor">
            <a:schemeClr val="tx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atin typeface="Georgia" panose="02040502050405020303" pitchFamily="18" charset="0"/>
            </a:endParaRPr>
          </a:p>
        </p:txBody>
      </p:sp>
      <p:cxnSp>
        <p:nvCxnSpPr>
          <p:cNvPr id="41" name="Straight Arrow Connector 40"/>
          <p:cNvCxnSpPr/>
          <p:nvPr/>
        </p:nvCxnSpPr>
        <p:spPr>
          <a:xfrm>
            <a:off x="3390900" y="5141913"/>
            <a:ext cx="11113" cy="422275"/>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42" name="Straight Arrow Connector 41"/>
          <p:cNvCxnSpPr/>
          <p:nvPr/>
        </p:nvCxnSpPr>
        <p:spPr>
          <a:xfrm>
            <a:off x="5532438" y="5153025"/>
            <a:ext cx="11112" cy="423863"/>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43" name="Straight Arrow Connector 42"/>
          <p:cNvCxnSpPr>
            <a:endCxn id="90" idx="0"/>
          </p:cNvCxnSpPr>
          <p:nvPr/>
        </p:nvCxnSpPr>
        <p:spPr>
          <a:xfrm flipH="1">
            <a:off x="6604000" y="5140325"/>
            <a:ext cx="14288" cy="414338"/>
          </a:xfrm>
          <a:prstGeom prst="straightConnector1">
            <a:avLst/>
          </a:prstGeom>
          <a:noFill/>
          <a:ln w="38100" cap="rnd" cmpd="sng" algn="ctr">
            <a:solidFill>
              <a:schemeClr val="bg1">
                <a:lumMod val="75000"/>
                <a:lumOff val="25000"/>
              </a:schemeClr>
            </a:solidFill>
            <a:prstDash val="solid"/>
            <a:tailEnd type="triangle"/>
          </a:ln>
          <a:effectLst/>
        </p:spPr>
      </p:cxnSp>
      <p:cxnSp>
        <p:nvCxnSpPr>
          <p:cNvPr id="52" name="Straight Arrow Connector 51"/>
          <p:cNvCxnSpPr>
            <a:stCxn id="95" idx="2"/>
          </p:cNvCxnSpPr>
          <p:nvPr/>
        </p:nvCxnSpPr>
        <p:spPr>
          <a:xfrm flipH="1">
            <a:off x="2698750" y="2181225"/>
            <a:ext cx="1743075" cy="430213"/>
          </a:xfrm>
          <a:prstGeom prst="straightConnector1">
            <a:avLst/>
          </a:prstGeom>
          <a:noFill/>
          <a:ln w="38100" cap="rnd" cmpd="sng" algn="ctr">
            <a:solidFill>
              <a:schemeClr val="bg1">
                <a:lumMod val="75000"/>
                <a:lumOff val="25000"/>
              </a:schemeClr>
            </a:solidFill>
            <a:prstDash val="solid"/>
            <a:tailEnd type="triangle"/>
          </a:ln>
          <a:effectLst/>
        </p:spPr>
      </p:cxnSp>
      <p:sp>
        <p:nvSpPr>
          <p:cNvPr id="57" name="TextBox 56"/>
          <p:cNvSpPr txBox="1"/>
          <p:nvPr/>
        </p:nvSpPr>
        <p:spPr>
          <a:xfrm>
            <a:off x="225425" y="6380163"/>
            <a:ext cx="8658225" cy="307975"/>
          </a:xfrm>
          <a:prstGeom prst="rect">
            <a:avLst/>
          </a:prstGeom>
          <a:noFill/>
        </p:spPr>
        <p:txBody>
          <a:bodyPr>
            <a:spAutoFit/>
          </a:bodyPr>
          <a:lstStyle/>
          <a:p>
            <a:pPr algn="ctr" eaLnBrk="1" hangingPunct="1">
              <a:defRPr/>
            </a:pPr>
            <a:r>
              <a:rPr lang="en-US" sz="1400" b="1" dirty="0">
                <a:effectLst>
                  <a:outerShdw blurRad="101600" dist="38100" dir="2700000" algn="tl" rotWithShape="0">
                    <a:prstClr val="black">
                      <a:alpha val="50000"/>
                    </a:prstClr>
                  </a:outerShdw>
                </a:effectLst>
                <a:latin typeface="Kozuka Gothic Pro M" pitchFamily="34" charset="-128"/>
                <a:ea typeface="Kozuka Gothic Pro M" pitchFamily="34" charset="-128"/>
                <a:cs typeface="Arial" charset="0"/>
              </a:rPr>
              <a:t>*Certain tribal governments may elect to act as a recipient under the Stafford Act</a:t>
            </a:r>
          </a:p>
        </p:txBody>
      </p:sp>
    </p:spTree>
    <p:extLst>
      <p:ext uri="{BB962C8B-B14F-4D97-AF65-F5344CB8AC3E}">
        <p14:creationId xmlns:p14="http://schemas.microsoft.com/office/powerpoint/2010/main" val="261110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74 -0.00115 L 0.58941 0.23773 " pathEditMode="relative" rAng="0" ptsTypes="AA">
                                      <p:cBhvr>
                                        <p:cTn id="6" dur="2000" fill="hold"/>
                                        <p:tgtEl>
                                          <p:spTgt spid="75"/>
                                        </p:tgtEl>
                                        <p:attrNameLst>
                                          <p:attrName>ppt_x</p:attrName>
                                          <p:attrName>ppt_y</p:attrName>
                                        </p:attrNameLst>
                                      </p:cBhvr>
                                      <p:rCtr x="29375" y="11944"/>
                                    </p:animMotion>
                                  </p:childTnLst>
                                </p:cTn>
                              </p:par>
                              <p:par>
                                <p:cTn id="7" presetID="42" presetClass="path" presetSubtype="0" accel="50000" decel="50000" fill="hold" grpId="0" nodeType="withEffect">
                                  <p:stCondLst>
                                    <p:cond delay="0"/>
                                  </p:stCondLst>
                                  <p:childTnLst>
                                    <p:animMotion origin="layout" path="M -2.5E-6 -1.11111E-6 L 0.19636 0.10995 " pathEditMode="relative" rAng="0" ptsTypes="AA">
                                      <p:cBhvr>
                                        <p:cTn id="8" dur="2000" fill="hold"/>
                                        <p:tgtEl>
                                          <p:spTgt spid="66"/>
                                        </p:tgtEl>
                                        <p:attrNameLst>
                                          <p:attrName>ppt_x</p:attrName>
                                          <p:attrName>ppt_y</p:attrName>
                                        </p:attrNameLst>
                                      </p:cBhvr>
                                      <p:rCtr x="9809" y="5486"/>
                                    </p:animMotion>
                                  </p:childTnLst>
                                </p:cTn>
                              </p:par>
                              <p:par>
                                <p:cTn id="9" presetID="42" presetClass="path" presetSubtype="0" accel="50000" decel="50000" fill="hold" grpId="0" nodeType="withEffect">
                                  <p:stCondLst>
                                    <p:cond delay="0"/>
                                  </p:stCondLst>
                                  <p:childTnLst>
                                    <p:animMotion origin="layout" path="M -8.33333E-7 3.7037E-7 L 0.09028 0.42569 " pathEditMode="relative" rAng="0" ptsTypes="AA">
                                      <p:cBhvr>
                                        <p:cTn id="10" dur="2000" fill="hold"/>
                                        <p:tgtEl>
                                          <p:spTgt spid="87"/>
                                        </p:tgtEl>
                                        <p:attrNameLst>
                                          <p:attrName>ppt_x</p:attrName>
                                          <p:attrName>ppt_y</p:attrName>
                                        </p:attrNameLst>
                                      </p:cBhvr>
                                      <p:rCtr x="4514" y="21273"/>
                                    </p:animMotion>
                                  </p:childTnLst>
                                </p:cTn>
                              </p:par>
                              <p:par>
                                <p:cTn id="11" presetID="10" presetClass="exit" presetSubtype="0" fill="hold" nodeType="withEffect">
                                  <p:stCondLst>
                                    <p:cond delay="0"/>
                                  </p:stCondLst>
                                  <p:childTnLst>
                                    <p:animEffect transition="out" filter="fade">
                                      <p:cBhvr>
                                        <p:cTn id="12" dur="500"/>
                                        <p:tgtEl>
                                          <p:spTgt spid="52"/>
                                        </p:tgtEl>
                                      </p:cBhvr>
                                    </p:animEffect>
                                    <p:set>
                                      <p:cBhvr>
                                        <p:cTn id="13" dur="1" fill="hold">
                                          <p:stCondLst>
                                            <p:cond delay="499"/>
                                          </p:stCondLst>
                                        </p:cTn>
                                        <p:tgtEl>
                                          <p:spTgt spid="52"/>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barn(inVertical)">
                                      <p:cBhvr>
                                        <p:cTn id="18" dur="500"/>
                                        <p:tgtEl>
                                          <p:spTgt spid="11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87" grpId="0" animBg="1"/>
      <p:bldP spid="17" grpId="0" animBg="1"/>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01625" y="174625"/>
            <a:ext cx="8534400" cy="758825"/>
          </a:xfrm>
        </p:spPr>
        <p:txBody>
          <a:bodyPr/>
          <a:lstStyle/>
          <a:p>
            <a:pPr algn="l" eaLnBrk="1" hangingPunct="1"/>
            <a:r>
              <a:rPr lang="en-US" altLang="en-US" sz="3400" b="1" smtClean="0">
                <a:solidFill>
                  <a:srgbClr val="7B9899"/>
                </a:solidFill>
              </a:rPr>
              <a:t>Agenda</a:t>
            </a:r>
          </a:p>
        </p:txBody>
      </p:sp>
      <p:sp>
        <p:nvSpPr>
          <p:cNvPr id="60422"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Other Considerations for State Procurements </a:t>
            </a:r>
          </a:p>
          <a:p>
            <a:pPr marL="0" indent="0" eaLnBrk="1" hangingPunct="1">
              <a:buNone/>
            </a:pPr>
            <a:endParaRPr lang="en-US" altLang="en-US" sz="2200" dirty="0" smtClean="0"/>
          </a:p>
          <a:p>
            <a:pPr marL="0" indent="0" eaLnBrk="1" hangingPunct="1">
              <a:buNone/>
            </a:pPr>
            <a:endParaRPr lang="en-US" altLang="en-US" sz="2200" dirty="0" smtClean="0"/>
          </a:p>
        </p:txBody>
      </p:sp>
      <p:sp>
        <p:nvSpPr>
          <p:cNvPr id="12" name="Rectangle 1"/>
          <p:cNvSpPr>
            <a:spLocks noChangeArrowheads="1"/>
          </p:cNvSpPr>
          <p:nvPr/>
        </p:nvSpPr>
        <p:spPr bwMode="auto">
          <a:xfrm>
            <a:off x="377825" y="2371832"/>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345753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Why We’re Here…</a:t>
            </a:r>
          </a:p>
        </p:txBody>
      </p:sp>
      <p:sp>
        <p:nvSpPr>
          <p:cNvPr id="14339" name="Content Placeholder 2"/>
          <p:cNvSpPr>
            <a:spLocks noGrp="1"/>
          </p:cNvSpPr>
          <p:nvPr>
            <p:ph sz="quarter" idx="1"/>
          </p:nvPr>
        </p:nvSpPr>
        <p:spPr>
          <a:xfrm>
            <a:off x="494234" y="1527175"/>
            <a:ext cx="8504238" cy="4572000"/>
          </a:xfrm>
        </p:spPr>
        <p:txBody>
          <a:bodyPr/>
          <a:lstStyle/>
          <a:p>
            <a:pPr eaLnBrk="1" hangingPunct="1"/>
            <a:r>
              <a:rPr lang="en-US" altLang="en-US" sz="2200" dirty="0" smtClean="0"/>
              <a:t>DHS OIG audits of FEMA disaster grants FYs 09-14:</a:t>
            </a:r>
          </a:p>
          <a:p>
            <a:pPr lvl="1" eaLnBrk="1" hangingPunct="1"/>
            <a:r>
              <a:rPr lang="en-US" altLang="en-US" sz="2000" dirty="0" smtClean="0">
                <a:solidFill>
                  <a:srgbClr val="000000"/>
                </a:solidFill>
              </a:rPr>
              <a:t>Resulted in 82 recommendations related to recipient and </a:t>
            </a:r>
            <a:r>
              <a:rPr lang="en-US" altLang="en-US" sz="2000" dirty="0" err="1" smtClean="0">
                <a:solidFill>
                  <a:srgbClr val="000000"/>
                </a:solidFill>
              </a:rPr>
              <a:t>subrecipient</a:t>
            </a:r>
            <a:r>
              <a:rPr lang="en-US" altLang="en-US" sz="2000" dirty="0" smtClean="0">
                <a:solidFill>
                  <a:srgbClr val="000000"/>
                </a:solidFill>
              </a:rPr>
              <a:t> failures to adhere to the federal procurement standards</a:t>
            </a:r>
          </a:p>
          <a:p>
            <a:pPr lvl="1" eaLnBrk="1" hangingPunct="1"/>
            <a:r>
              <a:rPr lang="en-US" altLang="en-US" sz="2000" dirty="0" smtClean="0">
                <a:solidFill>
                  <a:srgbClr val="000000"/>
                </a:solidFill>
              </a:rPr>
              <a:t>OIG recommended $387.3 million in disallowed costs</a:t>
            </a:r>
          </a:p>
          <a:p>
            <a:pPr eaLnBrk="1" hangingPunct="1"/>
            <a:r>
              <a:rPr lang="en-US" altLang="en-US" sz="2200" dirty="0" smtClean="0"/>
              <a:t>DHS OIG audits of FEMA disaster grants FY 15:</a:t>
            </a:r>
          </a:p>
          <a:p>
            <a:pPr lvl="1" eaLnBrk="1" hangingPunct="1"/>
            <a:r>
              <a:rPr lang="en-US" altLang="en-US" sz="2000" dirty="0" smtClean="0">
                <a:solidFill>
                  <a:srgbClr val="000000"/>
                </a:solidFill>
              </a:rPr>
              <a:t>15 recommendations to disallow $122,213,672</a:t>
            </a:r>
          </a:p>
          <a:p>
            <a:pPr eaLnBrk="1" hangingPunct="1"/>
            <a:r>
              <a:rPr lang="en-US" altLang="en-US" sz="2200" dirty="0" smtClean="0"/>
              <a:t>Common Findings:</a:t>
            </a:r>
          </a:p>
          <a:p>
            <a:pPr lvl="1" eaLnBrk="1" hangingPunct="1"/>
            <a:r>
              <a:rPr lang="en-US" altLang="en-US" sz="2000" dirty="0" smtClean="0">
                <a:solidFill>
                  <a:srgbClr val="000000"/>
                </a:solidFill>
              </a:rPr>
              <a:t>Noncompetitive contracting practices</a:t>
            </a:r>
          </a:p>
          <a:p>
            <a:pPr lvl="1" eaLnBrk="1" hangingPunct="1"/>
            <a:r>
              <a:rPr lang="en-US" altLang="en-US" sz="2000" dirty="0" smtClean="0">
                <a:solidFill>
                  <a:srgbClr val="000000"/>
                </a:solidFill>
              </a:rPr>
              <a:t>Failure to include required contract provisions</a:t>
            </a:r>
          </a:p>
          <a:p>
            <a:pPr lvl="1" eaLnBrk="1" hangingPunct="1"/>
            <a:r>
              <a:rPr lang="en-US" altLang="en-US" sz="2000" dirty="0" smtClean="0">
                <a:solidFill>
                  <a:srgbClr val="000000"/>
                </a:solidFill>
              </a:rPr>
              <a:t>Failure to employ required procedures to ensure small/minority/women-owned firms are used</a:t>
            </a:r>
          </a:p>
          <a:p>
            <a:pPr lvl="1" eaLnBrk="1" hangingPunct="1"/>
            <a:r>
              <a:rPr lang="en-US" altLang="en-US" sz="2000" dirty="0" smtClean="0">
                <a:solidFill>
                  <a:srgbClr val="000000"/>
                </a:solidFill>
              </a:rPr>
              <a:t>Cost-plus-percentage-of-cost contracting</a:t>
            </a:r>
          </a:p>
        </p:txBody>
      </p:sp>
      <p:sp>
        <p:nvSpPr>
          <p:cNvPr id="7" name="TextBox 6"/>
          <p:cNvSpPr txBox="1">
            <a:spLocks noChangeArrowheads="1"/>
          </p:cNvSpPr>
          <p:nvPr/>
        </p:nvSpPr>
        <p:spPr bwMode="auto">
          <a:xfrm>
            <a:off x="6820930" y="3553579"/>
            <a:ext cx="2177542" cy="3139321"/>
          </a:xfrm>
          <a:prstGeom prst="rect">
            <a:avLst/>
          </a:prstGeom>
          <a:solidFill>
            <a:srgbClr val="000000">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r>
              <a:rPr lang="en-US" altLang="en-US" sz="1800" i="1" dirty="0">
                <a:solidFill>
                  <a:schemeClr val="bg1"/>
                </a:solidFill>
                <a:latin typeface="Arial" panose="020B0604020202020204" pitchFamily="34" charset="0"/>
              </a:rPr>
              <a:t>Non-compliance with the Federal procurement requirements may comprise a material failure to comply with the terms of the disaster grant award and violate the FEMA-State Agreement.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625" y="184150"/>
            <a:ext cx="8534400" cy="981075"/>
          </a:xfrm>
        </p:spPr>
        <p:txBody>
          <a:bodyPr>
            <a:normAutofit fontScale="90000"/>
          </a:bodyPr>
          <a:lstStyle/>
          <a:p>
            <a:pPr algn="l" eaLnBrk="1" fontAlgn="auto" hangingPunct="1">
              <a:spcAft>
                <a:spcPts val="0"/>
              </a:spcAft>
              <a:defRPr/>
            </a:pPr>
            <a:r>
              <a:rPr lang="en-US" sz="3600" b="1" dirty="0">
                <a:solidFill>
                  <a:srgbClr val="7B9899"/>
                </a:solidFill>
              </a:rPr>
              <a:t>FEMA Procurement Disaster </a:t>
            </a:r>
            <a:br>
              <a:rPr lang="en-US" sz="3600" b="1" dirty="0">
                <a:solidFill>
                  <a:srgbClr val="7B9899"/>
                </a:solidFill>
              </a:rPr>
            </a:br>
            <a:r>
              <a:rPr lang="en-US" sz="3600" b="1" dirty="0">
                <a:solidFill>
                  <a:srgbClr val="7B9899"/>
                </a:solidFill>
              </a:rPr>
              <a:t>Assistance Team (PDAT)</a:t>
            </a:r>
          </a:p>
        </p:txBody>
      </p:sp>
      <p:sp>
        <p:nvSpPr>
          <p:cNvPr id="14339" name="Content Placeholder 2"/>
          <p:cNvSpPr>
            <a:spLocks noGrp="1"/>
          </p:cNvSpPr>
          <p:nvPr>
            <p:ph sz="quarter" idx="1"/>
          </p:nvPr>
        </p:nvSpPr>
        <p:spPr>
          <a:xfrm>
            <a:off x="301625" y="1650745"/>
            <a:ext cx="5666689" cy="4572000"/>
          </a:xfrm>
        </p:spPr>
        <p:txBody>
          <a:bodyPr>
            <a:normAutofit/>
          </a:bodyPr>
          <a:lstStyle/>
          <a:p>
            <a:pPr eaLnBrk="1" hangingPunct="1">
              <a:defRPr/>
            </a:pPr>
            <a:r>
              <a:rPr lang="en-US" sz="2400" dirty="0"/>
              <a:t>PDAT was </a:t>
            </a:r>
            <a:r>
              <a:rPr lang="en-US" sz="2400" dirty="0" smtClean="0"/>
              <a:t>created </a:t>
            </a:r>
            <a:r>
              <a:rPr lang="en-US" sz="2400" dirty="0"/>
              <a:t>by the FEMA </a:t>
            </a:r>
            <a:r>
              <a:rPr lang="en-US" sz="2400" dirty="0" smtClean="0"/>
              <a:t>Office of </a:t>
            </a:r>
            <a:r>
              <a:rPr lang="en-US" sz="2400" dirty="0"/>
              <a:t>Chief Counsel in </a:t>
            </a:r>
            <a:r>
              <a:rPr lang="en-US" sz="2400" dirty="0" smtClean="0"/>
              <a:t>April </a:t>
            </a:r>
            <a:r>
              <a:rPr lang="en-US" sz="2400" dirty="0"/>
              <a:t>2014 to train </a:t>
            </a:r>
            <a:r>
              <a:rPr lang="en-US" sz="2400" dirty="0" smtClean="0"/>
              <a:t>and </a:t>
            </a:r>
            <a:r>
              <a:rPr lang="en-US" sz="2400" dirty="0"/>
              <a:t>assist applicants, </a:t>
            </a:r>
            <a:r>
              <a:rPr lang="en-US" sz="2400" dirty="0" smtClean="0"/>
              <a:t>emergency management personnel </a:t>
            </a:r>
            <a:r>
              <a:rPr lang="en-US" sz="2400" dirty="0"/>
              <a:t>at all levels</a:t>
            </a:r>
            <a:r>
              <a:rPr lang="en-US" sz="2400" dirty="0" smtClean="0"/>
              <a:t>, </a:t>
            </a:r>
            <a:r>
              <a:rPr lang="en-US" sz="2400" dirty="0"/>
              <a:t>and FEMA personnel on the </a:t>
            </a:r>
            <a:r>
              <a:rPr lang="en-US" sz="2400" dirty="0" smtClean="0"/>
              <a:t>procurement </a:t>
            </a:r>
            <a:r>
              <a:rPr lang="en-US" sz="2400" dirty="0"/>
              <a:t>rules that must be followed </a:t>
            </a:r>
            <a:r>
              <a:rPr lang="en-US" sz="2400" dirty="0" smtClean="0"/>
              <a:t>when </a:t>
            </a:r>
            <a:r>
              <a:rPr lang="en-US" sz="2400" dirty="0"/>
              <a:t>contracting for work using </a:t>
            </a:r>
            <a:r>
              <a:rPr lang="en-US" sz="2400" dirty="0" smtClean="0"/>
              <a:t>Federal disaster </a:t>
            </a:r>
            <a:r>
              <a:rPr lang="en-US" sz="2400" dirty="0"/>
              <a:t>assistance funds.  This </a:t>
            </a:r>
            <a:r>
              <a:rPr lang="en-US" sz="2400" dirty="0" smtClean="0"/>
              <a:t>constitutes </a:t>
            </a:r>
            <a:r>
              <a:rPr lang="en-US" sz="2400" dirty="0"/>
              <a:t>a large part of </a:t>
            </a:r>
            <a:r>
              <a:rPr lang="en-US" sz="2400" dirty="0" smtClean="0"/>
              <a:t>PDAT’s </a:t>
            </a:r>
            <a:r>
              <a:rPr lang="en-US" sz="2400" dirty="0"/>
              <a:t>mission</a:t>
            </a:r>
            <a:r>
              <a:rPr lang="en-US" sz="2400" dirty="0" smtClean="0"/>
              <a:t>.   </a:t>
            </a:r>
            <a:endParaRPr lang="en-US" sz="2400" dirty="0"/>
          </a:p>
        </p:txBody>
      </p:sp>
      <p:pic>
        <p:nvPicPr>
          <p:cNvPr id="19463" name="Picture 1" descr="OIG_14-46-D_Feb14.pdf - Adobe Acrobat Pro"/>
          <p:cNvPicPr>
            <a:picLocks noChangeAspect="1"/>
          </p:cNvPicPr>
          <p:nvPr/>
        </p:nvPicPr>
        <p:blipFill>
          <a:blip r:embed="rId3">
            <a:extLst>
              <a:ext uri="{28A0092B-C50C-407E-A947-70E740481C1C}">
                <a14:useLocalDpi xmlns:a14="http://schemas.microsoft.com/office/drawing/2010/main" val="0"/>
              </a:ext>
            </a:extLst>
          </a:blip>
          <a:srcRect l="2104" t="7587" r="5199" b="996"/>
          <a:stretch>
            <a:fillRect/>
          </a:stretch>
        </p:blipFill>
        <p:spPr bwMode="auto">
          <a:xfrm>
            <a:off x="5968314" y="1653869"/>
            <a:ext cx="2867711" cy="40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625" y="238125"/>
            <a:ext cx="8534400" cy="981075"/>
          </a:xfrm>
        </p:spPr>
        <p:txBody>
          <a:bodyPr>
            <a:normAutofit fontScale="90000"/>
          </a:bodyPr>
          <a:lstStyle/>
          <a:p>
            <a:pPr algn="l" eaLnBrk="1" fontAlgn="auto" hangingPunct="1">
              <a:spcAft>
                <a:spcPts val="0"/>
              </a:spcAft>
              <a:defRPr/>
            </a:pPr>
            <a:r>
              <a:rPr lang="en-US" sz="3600" b="1" dirty="0">
                <a:solidFill>
                  <a:srgbClr val="7B9899"/>
                </a:solidFill>
              </a:rPr>
              <a:t>FEMA Procurement Disaster </a:t>
            </a:r>
            <a:br>
              <a:rPr lang="en-US" sz="3600" b="1" dirty="0">
                <a:solidFill>
                  <a:srgbClr val="7B9899"/>
                </a:solidFill>
              </a:rPr>
            </a:br>
            <a:r>
              <a:rPr lang="en-US" sz="3600" b="1" dirty="0">
                <a:solidFill>
                  <a:srgbClr val="7B9899"/>
                </a:solidFill>
              </a:rPr>
              <a:t>Assistance Team (PDAT)</a:t>
            </a:r>
          </a:p>
        </p:txBody>
      </p:sp>
      <p:pic>
        <p:nvPicPr>
          <p:cNvPr id="235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9200" y="1527175"/>
            <a:ext cx="245427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236880" y="1415961"/>
            <a:ext cx="8504238" cy="398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Bef>
                <a:spcPts val="0"/>
              </a:spcBef>
            </a:pPr>
            <a:r>
              <a:rPr lang="en-US" altLang="en-US" sz="2400" dirty="0" smtClean="0"/>
              <a:t>We also assist applicants by reviewing </a:t>
            </a:r>
            <a:br>
              <a:rPr lang="en-US" altLang="en-US" sz="2400" dirty="0" smtClean="0"/>
            </a:br>
            <a:r>
              <a:rPr lang="en-US" altLang="en-US" sz="2400" dirty="0" smtClean="0"/>
              <a:t>questions from, and providing answers </a:t>
            </a:r>
            <a:br>
              <a:rPr lang="en-US" altLang="en-US" sz="2400" dirty="0" smtClean="0"/>
            </a:br>
            <a:r>
              <a:rPr lang="en-US" altLang="en-US" sz="2400" dirty="0" smtClean="0"/>
              <a:t>through FEMA personnel, as we are not </a:t>
            </a:r>
          </a:p>
          <a:p>
            <a:pPr>
              <a:spcBef>
                <a:spcPts val="0"/>
              </a:spcBef>
              <a:buFont typeface="Wingdings 2" panose="05020102010507070707" pitchFamily="18" charset="2"/>
              <a:buNone/>
            </a:pPr>
            <a:r>
              <a:rPr lang="en-US" altLang="en-US" sz="2400" dirty="0" smtClean="0"/>
              <a:t>    legal advisors for applicants.  </a:t>
            </a:r>
          </a:p>
          <a:p>
            <a:pPr>
              <a:spcBef>
                <a:spcPts val="0"/>
              </a:spcBef>
              <a:buFont typeface="Wingdings 2" panose="05020102010507070707" pitchFamily="18" charset="2"/>
              <a:buNone/>
            </a:pPr>
            <a:endParaRPr lang="en-US" altLang="en-US" sz="2400" dirty="0" smtClean="0"/>
          </a:p>
          <a:p>
            <a:pPr>
              <a:spcBef>
                <a:spcPts val="0"/>
              </a:spcBef>
            </a:pPr>
            <a:r>
              <a:rPr lang="en-US" altLang="en-US" sz="2400" dirty="0" smtClean="0"/>
              <a:t>We also deploy to Joint Field Offices </a:t>
            </a:r>
            <a:br>
              <a:rPr lang="en-US" altLang="en-US" sz="2400" dirty="0" smtClean="0"/>
            </a:br>
            <a:r>
              <a:rPr lang="en-US" altLang="en-US" sz="2400" dirty="0" smtClean="0"/>
              <a:t>(“JFO”) to provide support to </a:t>
            </a:r>
            <a:br>
              <a:rPr lang="en-US" altLang="en-US" sz="2400" dirty="0" smtClean="0"/>
            </a:br>
            <a:r>
              <a:rPr lang="en-US" altLang="en-US" sz="2400" dirty="0" smtClean="0"/>
              <a:t>applicants, deployed FEMA personnel, </a:t>
            </a:r>
            <a:br>
              <a:rPr lang="en-US" altLang="en-US" sz="2400" dirty="0" smtClean="0"/>
            </a:br>
            <a:r>
              <a:rPr lang="en-US" altLang="en-US" sz="2400" dirty="0" smtClean="0"/>
              <a:t>and emergency management personnel </a:t>
            </a:r>
            <a:br>
              <a:rPr lang="en-US" altLang="en-US" sz="2400" dirty="0" smtClean="0"/>
            </a:br>
            <a:r>
              <a:rPr lang="en-US" altLang="en-US" sz="2400" dirty="0" smtClean="0"/>
              <a:t>on the ground.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down)">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sz="quarter" idx="1"/>
          </p:nvPr>
        </p:nvSpPr>
        <p:spPr>
          <a:xfrm>
            <a:off x="249238" y="1536700"/>
            <a:ext cx="4076700" cy="4572000"/>
          </a:xfrm>
        </p:spPr>
        <p:txBody>
          <a:bodyPr/>
          <a:lstStyle/>
          <a:p>
            <a:pPr eaLnBrk="1" hangingPunct="1">
              <a:lnSpc>
                <a:spcPct val="90000"/>
              </a:lnSpc>
            </a:pPr>
            <a:r>
              <a:rPr lang="en-US" altLang="en-US" sz="2200" smtClean="0"/>
              <a:t>We will provide an electronic copy of the slides to you after the conclusion of the training session.</a:t>
            </a:r>
          </a:p>
          <a:p>
            <a:pPr eaLnBrk="1" hangingPunct="1">
              <a:lnSpc>
                <a:spcPct val="90000"/>
              </a:lnSpc>
              <a:buFont typeface="Wingdings 2" panose="05020102010507070707" pitchFamily="18" charset="2"/>
              <a:buNone/>
            </a:pPr>
            <a:endParaRPr lang="en-US" altLang="en-US" sz="2200" smtClean="0"/>
          </a:p>
          <a:p>
            <a:pPr eaLnBrk="1" hangingPunct="1">
              <a:lnSpc>
                <a:spcPct val="90000"/>
              </a:lnSpc>
            </a:pPr>
            <a:r>
              <a:rPr lang="en-US" altLang="en-US" sz="2200" smtClean="0"/>
              <a:t>We highly encourage you to download copies of the procurement regulations.</a:t>
            </a:r>
          </a:p>
          <a:p>
            <a:pPr eaLnBrk="1" hangingPunct="1">
              <a:lnSpc>
                <a:spcPct val="90000"/>
              </a:lnSpc>
              <a:buFont typeface="Wingdings 2" panose="05020102010507070707" pitchFamily="18" charset="2"/>
              <a:buNone/>
            </a:pPr>
            <a:endParaRPr lang="en-US" altLang="en-US" sz="2200" smtClean="0"/>
          </a:p>
          <a:p>
            <a:pPr eaLnBrk="1" hangingPunct="1">
              <a:lnSpc>
                <a:spcPct val="90000"/>
              </a:lnSpc>
            </a:pPr>
            <a:r>
              <a:rPr lang="en-US" altLang="en-US" sz="2200" smtClean="0"/>
              <a:t>Please also go to: </a:t>
            </a:r>
            <a:r>
              <a:rPr lang="en-US" altLang="en-US" sz="2200" smtClean="0">
                <a:solidFill>
                  <a:srgbClr val="070000"/>
                </a:solidFill>
                <a:hlinkClick r:id="rId3"/>
              </a:rPr>
              <a:t>www.fema.gov/procurement-disaster-assistance-team</a:t>
            </a:r>
            <a:r>
              <a:rPr lang="en-US" altLang="en-US" sz="2200" smtClean="0">
                <a:solidFill>
                  <a:srgbClr val="070000"/>
                </a:solidFill>
              </a:rPr>
              <a:t> </a:t>
            </a:r>
          </a:p>
          <a:p>
            <a:pPr eaLnBrk="1" hangingPunct="1">
              <a:lnSpc>
                <a:spcPct val="190000"/>
              </a:lnSpc>
              <a:buFont typeface="Wingdings 2" panose="05020102010507070707" pitchFamily="18" charset="2"/>
              <a:buNone/>
            </a:pPr>
            <a:endParaRPr lang="en-US" altLang="en-US" sz="2000" smtClean="0"/>
          </a:p>
        </p:txBody>
      </p:sp>
      <p:sp>
        <p:nvSpPr>
          <p:cNvPr id="14338" name="Title 1"/>
          <p:cNvSpPr>
            <a:spLocks noGrp="1"/>
          </p:cNvSpPr>
          <p:nvPr>
            <p:ph type="title"/>
          </p:nvPr>
        </p:nvSpPr>
        <p:spPr>
          <a:xfrm>
            <a:off x="301625" y="166688"/>
            <a:ext cx="8534400" cy="981075"/>
          </a:xfrm>
        </p:spPr>
        <p:txBody>
          <a:bodyPr>
            <a:normAutofit fontScale="90000"/>
          </a:bodyPr>
          <a:lstStyle/>
          <a:p>
            <a:pPr algn="l" eaLnBrk="1" fontAlgn="auto" hangingPunct="1">
              <a:spcAft>
                <a:spcPts val="0"/>
              </a:spcAft>
              <a:defRPr/>
            </a:pPr>
            <a:r>
              <a:rPr lang="en-US" sz="3600" b="1" dirty="0">
                <a:solidFill>
                  <a:srgbClr val="7B9899"/>
                </a:solidFill>
              </a:rPr>
              <a:t>FEMA Procurement Disaster </a:t>
            </a:r>
            <a:br>
              <a:rPr lang="en-US" sz="3600" b="1" dirty="0">
                <a:solidFill>
                  <a:srgbClr val="7B9899"/>
                </a:solidFill>
              </a:rPr>
            </a:br>
            <a:r>
              <a:rPr lang="en-US" sz="3600" b="1" dirty="0">
                <a:solidFill>
                  <a:srgbClr val="7B9899"/>
                </a:solidFill>
              </a:rPr>
              <a:t>Assistance Team (PDAT)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113" y="298450"/>
            <a:ext cx="401955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3"/>
          <p:cNvPicPr>
            <a:picLocks noChangeAspect="1"/>
          </p:cNvPicPr>
          <p:nvPr/>
        </p:nvPicPr>
        <p:blipFill>
          <a:blip r:embed="rId5">
            <a:extLst>
              <a:ext uri="{28A0092B-C50C-407E-A947-70E740481C1C}">
                <a14:useLocalDpi xmlns:a14="http://schemas.microsoft.com/office/drawing/2010/main" val="0"/>
              </a:ext>
            </a:extLst>
          </a:blip>
          <a:srcRect t="22723"/>
          <a:stretch>
            <a:fillRect/>
          </a:stretch>
        </p:blipFill>
        <p:spPr bwMode="auto">
          <a:xfrm>
            <a:off x="5986463" y="1441450"/>
            <a:ext cx="20907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8713" y="3081338"/>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19838" y="4772025"/>
            <a:ext cx="142557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8">
            <a:extLst>
              <a:ext uri="{28A0092B-C50C-407E-A947-70E740481C1C}">
                <a14:useLocalDpi xmlns:a14="http://schemas.microsoft.com/office/drawing/2010/main" val="0"/>
              </a:ext>
            </a:extLst>
          </a:blip>
          <a:srcRect/>
          <a:stretch>
            <a:fillRect/>
          </a:stretch>
        </p:blipFill>
        <p:spPr bwMode="auto">
          <a:xfrm>
            <a:off x="846890" y="980714"/>
            <a:ext cx="3463727" cy="4407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7789" y="960506"/>
            <a:ext cx="407035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93038" y="1279525"/>
            <a:ext cx="40925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 calcmode="lin" valueType="num">
                                      <p:cBhvr additive="base">
                                        <p:cTn id="7"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anim calcmode="lin" valueType="num">
                                      <p:cBhvr additive="base">
                                        <p:cTn id="17"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Box 4"/>
          <p:cNvSpPr txBox="1">
            <a:spLocks noChangeArrowheads="1"/>
          </p:cNvSpPr>
          <p:nvPr/>
        </p:nvSpPr>
        <p:spPr bwMode="auto">
          <a:xfrm>
            <a:off x="442913" y="720725"/>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t>
            </a:r>
            <a:r>
              <a:rPr lang="en-US" altLang="en-US" sz="1400" dirty="0">
                <a:latin typeface="Arial" panose="020B0604020202020204" pitchFamily="34" charset="0"/>
              </a:rPr>
              <a:t>                      </a:t>
            </a:r>
            <a:r>
              <a:rPr lang="en-US" altLang="en-US" sz="1400" b="1" dirty="0">
                <a:latin typeface="Arial" panose="020B0604020202020204" pitchFamily="34" charset="0"/>
              </a:rPr>
              <a:t>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Contracting</a:t>
            </a:r>
            <a:r>
              <a:rPr lang="en-US" altLang="en-US" sz="1400" dirty="0">
                <a:latin typeface="Arial" panose="020B0604020202020204" pitchFamily="34" charset="0"/>
              </a:rPr>
              <a:t>       </a:t>
            </a:r>
          </a:p>
        </p:txBody>
      </p:sp>
      <p:sp>
        <p:nvSpPr>
          <p:cNvPr id="37890"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16387" name="Content Placeholder 2"/>
          <p:cNvSpPr>
            <a:spLocks noGrp="1"/>
          </p:cNvSpPr>
          <p:nvPr>
            <p:ph sz="quarter" idx="1"/>
          </p:nvPr>
        </p:nvSpPr>
        <p:spPr>
          <a:xfrm>
            <a:off x="301625" y="1590675"/>
            <a:ext cx="8504238" cy="4508500"/>
          </a:xfrm>
        </p:spPr>
        <p:txBody>
          <a:bodyPr/>
          <a:lstStyle/>
          <a:p>
            <a:pPr eaLnBrk="1" hangingPunct="1"/>
            <a:r>
              <a:rPr lang="en-US" altLang="en-US" sz="2200" dirty="0" smtClean="0"/>
              <a:t>The Robert T. Stafford Disaster Relief and Emergency Assistance Act (“</a:t>
            </a:r>
            <a:r>
              <a:rPr lang="en-US" altLang="en-US" sz="2200" u="sng" dirty="0" smtClean="0"/>
              <a:t>Stafford Act</a:t>
            </a:r>
            <a:r>
              <a:rPr lang="en-US" altLang="en-US" sz="2200" dirty="0" smtClean="0"/>
              <a:t>”) authorizes Federal financial assistance for states, local and Indian tribal governments, and certain private nonprofit organizations to respond to and recover from emergencies and major disasters.</a:t>
            </a:r>
          </a:p>
          <a:p>
            <a:pPr eaLnBrk="1" hangingPunct="1"/>
            <a:r>
              <a:rPr lang="en-US" altLang="en-US" sz="2200" dirty="0" smtClean="0"/>
              <a:t>FEMA administers this financial assistance through various Stafford Act grant programs.</a:t>
            </a:r>
          </a:p>
          <a:p>
            <a:pPr lvl="1" eaLnBrk="1" hangingPunct="1"/>
            <a:r>
              <a:rPr lang="en-US" altLang="en-US" sz="1700" dirty="0" smtClean="0">
                <a:solidFill>
                  <a:srgbClr val="000000"/>
                </a:solidFill>
              </a:rPr>
              <a:t>Public Assistance Program</a:t>
            </a:r>
          </a:p>
          <a:p>
            <a:pPr lvl="1" eaLnBrk="1" hangingPunct="1"/>
            <a:r>
              <a:rPr lang="en-US" altLang="en-US" sz="1700" dirty="0" smtClean="0">
                <a:solidFill>
                  <a:srgbClr val="000000"/>
                </a:solidFill>
              </a:rPr>
              <a:t>Hazard Mitigation Grant Program</a:t>
            </a:r>
          </a:p>
          <a:p>
            <a:pPr lvl="1" eaLnBrk="1" hangingPunct="1"/>
            <a:r>
              <a:rPr lang="en-US" altLang="en-US" sz="1700" dirty="0" smtClean="0">
                <a:solidFill>
                  <a:srgbClr val="000000"/>
                </a:solidFill>
              </a:rPr>
              <a:t>Pre-Disaster Mitigation </a:t>
            </a:r>
          </a:p>
        </p:txBody>
      </p:sp>
      <p:sp>
        <p:nvSpPr>
          <p:cNvPr id="6" name="Rounded Rectangle 5"/>
          <p:cNvSpPr/>
          <p:nvPr/>
        </p:nvSpPr>
        <p:spPr>
          <a:xfrm>
            <a:off x="417513" y="742950"/>
            <a:ext cx="1343025" cy="30797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pic>
        <p:nvPicPr>
          <p:cNvPr id="3789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7999" y="3952875"/>
            <a:ext cx="2662465" cy="199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anim calcmode="lin" valueType="num">
                                      <p:cBhvr additive="base">
                                        <p:cTn id="11"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38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 calcmode="lin" valueType="num">
                                      <p:cBhvr additive="base">
                                        <p:cTn id="1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38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16387" name="Content Placeholder 2"/>
          <p:cNvSpPr>
            <a:spLocks noGrp="1"/>
          </p:cNvSpPr>
          <p:nvPr>
            <p:ph sz="quarter" idx="1"/>
          </p:nvPr>
        </p:nvSpPr>
        <p:spPr>
          <a:xfrm>
            <a:off x="301625" y="1527175"/>
            <a:ext cx="8504238" cy="4572000"/>
          </a:xfrm>
        </p:spPr>
        <p:txBody>
          <a:bodyPr/>
          <a:lstStyle/>
          <a:p>
            <a:pPr eaLnBrk="1" hangingPunct="1"/>
            <a:r>
              <a:rPr lang="en-US" altLang="en-US" sz="2400" smtClean="0"/>
              <a:t>DHS adopted the Uniform Rules on December 19, 2014, in an Interim Rule (79 Fed. Reg. 75871)</a:t>
            </a:r>
          </a:p>
          <a:p>
            <a:pPr lvl="1" eaLnBrk="1" hangingPunct="1"/>
            <a:r>
              <a:rPr lang="en-US" altLang="en-US" sz="2000" smtClean="0">
                <a:solidFill>
                  <a:schemeClr val="tx1"/>
                </a:solidFill>
              </a:rPr>
              <a:t>The Uniform Rules apply to all new grant awards under emergencies and major disasters declared on or after December 26, 2014 (79 Fed. Reg. at 75872 and § 200.110)</a:t>
            </a:r>
          </a:p>
          <a:p>
            <a:pPr lvl="1" eaLnBrk="1" hangingPunct="1"/>
            <a:endParaRPr lang="en-US" altLang="en-US" sz="1000" smtClean="0">
              <a:solidFill>
                <a:schemeClr val="tx1"/>
              </a:solidFill>
            </a:endParaRPr>
          </a:p>
          <a:p>
            <a:pPr eaLnBrk="1" hangingPunct="1"/>
            <a:r>
              <a:rPr lang="en-US" altLang="en-US" sz="2400" smtClean="0"/>
              <a:t>The Uniform Rules, where applicable, supersede the procurement standards formerly found at 44 C.F.R. § 13.36 (applicable to States, local and tribal governments) and 2 C.F.R. pt. 215 (applicable to institutions of higher education, hospitals, and private nonprofit organizations)</a:t>
            </a:r>
          </a:p>
        </p:txBody>
      </p:sp>
      <p:sp>
        <p:nvSpPr>
          <p:cNvPr id="39940"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  </a:t>
            </a:r>
            <a:r>
              <a:rPr lang="en-US" altLang="en-US" sz="1400" dirty="0">
                <a:latin typeface="Arial" panose="020B0604020202020204" pitchFamily="34" charset="0"/>
              </a:rPr>
              <a:t>                     </a:t>
            </a:r>
            <a:r>
              <a:rPr lang="en-US" altLang="en-US" sz="1400" b="1" dirty="0">
                <a:latin typeface="Arial" panose="020B0604020202020204" pitchFamily="34" charset="0"/>
              </a:rPr>
              <a:t>Grace Period                          Contracting</a:t>
            </a:r>
            <a:r>
              <a:rPr lang="en-US" altLang="en-US" sz="1400" dirty="0">
                <a:latin typeface="Arial" panose="020B0604020202020204" pitchFamily="34" charset="0"/>
              </a:rPr>
              <a:t>      </a:t>
            </a:r>
          </a:p>
        </p:txBody>
      </p:sp>
      <p:sp>
        <p:nvSpPr>
          <p:cNvPr id="10" name="Rounded Rectangle 9"/>
          <p:cNvSpPr/>
          <p:nvPr/>
        </p:nvSpPr>
        <p:spPr>
          <a:xfrm>
            <a:off x="2690813" y="719138"/>
            <a:ext cx="1341437"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2390676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17411"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Other Considerations for State Procurements </a:t>
            </a:r>
          </a:p>
          <a:p>
            <a:pPr marL="0" indent="0" eaLnBrk="1" hangingPunct="1">
              <a:buNone/>
            </a:pPr>
            <a:endParaRPr lang="en-US" altLang="en-US" sz="2200" dirty="0" smtClean="0"/>
          </a:p>
          <a:p>
            <a:pPr marL="0" indent="0" eaLnBrk="1" hangingPunct="1">
              <a:buNone/>
            </a:pPr>
            <a:endParaRPr lang="en-US" altLang="en-US" sz="2200" dirty="0" smtClean="0"/>
          </a:p>
        </p:txBody>
      </p:sp>
      <p:sp>
        <p:nvSpPr>
          <p:cNvPr id="8" name="Rectangle 1"/>
          <p:cNvSpPr>
            <a:spLocks noChangeArrowheads="1"/>
          </p:cNvSpPr>
          <p:nvPr/>
        </p:nvSpPr>
        <p:spPr bwMode="auto">
          <a:xfrm>
            <a:off x="377825" y="1546225"/>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1987"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Stafford Act                          Applicability   </a:t>
            </a:r>
            <a:r>
              <a:rPr lang="en-US" altLang="en-US" sz="1400">
                <a:latin typeface="Arial" panose="020B0604020202020204" pitchFamily="34" charset="0"/>
              </a:rPr>
              <a:t>                   </a:t>
            </a:r>
            <a:r>
              <a:rPr lang="en-US" altLang="en-US" sz="1400" b="1">
                <a:latin typeface="Arial" panose="020B0604020202020204" pitchFamily="34" charset="0"/>
              </a:rPr>
              <a:t>Grace Period  </a:t>
            </a:r>
            <a:r>
              <a:rPr lang="en-US" altLang="en-US" sz="1400">
                <a:latin typeface="Arial" panose="020B0604020202020204" pitchFamily="34" charset="0"/>
              </a:rPr>
              <a:t>                       </a:t>
            </a:r>
            <a:r>
              <a:rPr lang="en-US" altLang="en-US" sz="1400" b="1">
                <a:latin typeface="Arial" panose="020B0604020202020204" pitchFamily="34" charset="0"/>
              </a:rPr>
              <a:t>Contracting </a:t>
            </a:r>
            <a:r>
              <a:rPr lang="en-US" altLang="en-US" sz="1400">
                <a:latin typeface="Arial" panose="020B0604020202020204" pitchFamily="34" charset="0"/>
              </a:rPr>
              <a:t>     </a:t>
            </a:r>
          </a:p>
        </p:txBody>
      </p:sp>
      <p:sp>
        <p:nvSpPr>
          <p:cNvPr id="78" name="Rounded Rectangle 77"/>
          <p:cNvSpPr/>
          <p:nvPr/>
        </p:nvSpPr>
        <p:spPr>
          <a:xfrm>
            <a:off x="2754313" y="723900"/>
            <a:ext cx="1328737"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graphicFrame>
        <p:nvGraphicFramePr>
          <p:cNvPr id="2" name="Diagram 1"/>
          <p:cNvGraphicFramePr/>
          <p:nvPr>
            <p:extLst>
              <p:ext uri="{D42A27DB-BD31-4B8C-83A1-F6EECF244321}">
                <p14:modId xmlns:p14="http://schemas.microsoft.com/office/powerpoint/2010/main" val="1634224621"/>
              </p:ext>
            </p:extLst>
          </p:nvPr>
        </p:nvGraphicFramePr>
        <p:xfrm>
          <a:off x="1419730" y="1412007"/>
          <a:ext cx="6445827" cy="4846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5857875" y="4965647"/>
            <a:ext cx="2895600" cy="1335088"/>
          </a:xfrm>
          <a:prstGeom prst="ellipse">
            <a:avLst/>
          </a:prstGeom>
          <a:solidFill>
            <a:schemeClr val="accent5"/>
          </a:solidFill>
          <a:ln>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*Grace Period*</a:t>
            </a:r>
          </a:p>
          <a:p>
            <a:pPr algn="ctr">
              <a:defRPr/>
            </a:pPr>
            <a:r>
              <a:rPr lang="en-US" sz="1000" dirty="0"/>
              <a:t>(2 CFR </a:t>
            </a:r>
            <a:r>
              <a:rPr lang="en-US" sz="1000" dirty="0">
                <a:solidFill>
                  <a:schemeClr val="bg1"/>
                </a:solidFill>
                <a:latin typeface="Times New Roman" panose="02020603050405020304" pitchFamily="18" charset="0"/>
                <a:cs typeface="Times New Roman" panose="02020603050405020304" pitchFamily="18" charset="0"/>
              </a:rPr>
              <a:t>§ </a:t>
            </a:r>
            <a:r>
              <a:rPr lang="en-US" sz="1000" dirty="0"/>
              <a:t>200.110)</a:t>
            </a:r>
          </a:p>
        </p:txBody>
      </p:sp>
      <p:sp>
        <p:nvSpPr>
          <p:cNvPr id="42" name="Rectangle 41"/>
          <p:cNvSpPr/>
          <p:nvPr/>
        </p:nvSpPr>
        <p:spPr>
          <a:xfrm>
            <a:off x="2064320" y="2621785"/>
            <a:ext cx="304800" cy="1081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100" b="1" dirty="0">
                <a:solidFill>
                  <a:schemeClr val="tx1"/>
                </a:solidFill>
              </a:rPr>
              <a:t>Dec. 26, 2014</a:t>
            </a:r>
          </a:p>
        </p:txBody>
      </p:sp>
      <p:sp>
        <p:nvSpPr>
          <p:cNvPr id="3" name="Oval 2"/>
          <p:cNvSpPr/>
          <p:nvPr/>
        </p:nvSpPr>
        <p:spPr>
          <a:xfrm>
            <a:off x="1842070" y="2545785"/>
            <a:ext cx="749300" cy="1233487"/>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4036" name="Content Placeholder 2"/>
          <p:cNvSpPr>
            <a:spLocks noGrp="1"/>
          </p:cNvSpPr>
          <p:nvPr>
            <p:ph sz="quarter" idx="1"/>
          </p:nvPr>
        </p:nvSpPr>
        <p:spPr>
          <a:xfrm>
            <a:off x="301625" y="1527175"/>
            <a:ext cx="8504238" cy="4572000"/>
          </a:xfrm>
        </p:spPr>
        <p:txBody>
          <a:bodyPr/>
          <a:lstStyle/>
          <a:p>
            <a:pPr eaLnBrk="1" hangingPunct="1"/>
            <a:r>
              <a:rPr lang="en-US" altLang="en-US" sz="2400" u="sng" dirty="0" smtClean="0"/>
              <a:t>The Uniform Rules at 2 C.F.R. § 200.110 provide that</a:t>
            </a:r>
            <a:r>
              <a:rPr lang="en-US" altLang="en-US" sz="2400" dirty="0" smtClean="0"/>
              <a:t>:</a:t>
            </a:r>
            <a:endParaRPr lang="en-US" altLang="en-US" sz="2200" dirty="0" smtClean="0"/>
          </a:p>
          <a:p>
            <a:pPr marL="274638" lvl="1" indent="0">
              <a:buNone/>
            </a:pPr>
            <a:r>
              <a:rPr lang="en-US" altLang="en-US" sz="1900" dirty="0">
                <a:solidFill>
                  <a:schemeClr val="tx1"/>
                </a:solidFill>
              </a:rPr>
              <a:t>Federal awarding agencies must implement the policies and procedures applicable to Federal awards by promulgating a regulation to be effective by December 26, 2014, unless different provisions are required by statute or approved by OMB.  </a:t>
            </a:r>
            <a:r>
              <a:rPr lang="en-US" altLang="en-US" sz="1900" b="1" u="sng" dirty="0">
                <a:solidFill>
                  <a:schemeClr val="tx1"/>
                </a:solidFill>
              </a:rPr>
              <a:t>For the procurement standards in §§ 200.317-.326, non-Federal entities may continue to comply with the procurement standards in previous OMB guidance (as reflected in § 200.104) for a total of three fiscal years after this part goes into effect</a:t>
            </a:r>
            <a:r>
              <a:rPr lang="en-US" altLang="en-US" sz="1900" dirty="0">
                <a:solidFill>
                  <a:schemeClr val="tx1"/>
                </a:solidFill>
              </a:rPr>
              <a:t>…. If a non-Federal entity chooses to use the previous procurement standards for all or part of these three fiscal years before adopting the procurement standards in this part, the non-Federal entity must document this decision in its internal procurement policies.</a:t>
            </a:r>
            <a:endParaRPr lang="en-US" altLang="en-US" sz="1900" dirty="0" smtClean="0">
              <a:solidFill>
                <a:schemeClr val="tx1"/>
              </a:solidFill>
            </a:endParaRPr>
          </a:p>
        </p:txBody>
      </p:sp>
      <p:sp>
        <p:nvSpPr>
          <p:cNvPr id="44037" name="TextBox 4"/>
          <p:cNvSpPr txBox="1">
            <a:spLocks noChangeArrowheads="1"/>
          </p:cNvSpPr>
          <p:nvPr/>
        </p:nvSpPr>
        <p:spPr bwMode="auto">
          <a:xfrm>
            <a:off x="584201" y="83058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a:t>
            </a:r>
            <a:r>
              <a:rPr lang="en-US" altLang="en-US" sz="1400" dirty="0">
                <a:latin typeface="Arial" panose="020B0604020202020204" pitchFamily="34" charset="0"/>
              </a:rPr>
              <a:t>                        </a:t>
            </a:r>
            <a:r>
              <a:rPr lang="en-US" altLang="en-US" sz="1400" dirty="0" smtClean="0">
                <a:latin typeface="Arial" panose="020B0604020202020204" pitchFamily="34" charset="0"/>
              </a:rPr>
              <a:t>  </a:t>
            </a:r>
            <a:r>
              <a:rPr lang="en-US" altLang="en-US" sz="1400" b="1" dirty="0" smtClean="0">
                <a:latin typeface="Arial" panose="020B0604020202020204" pitchFamily="34" charset="0"/>
              </a:rPr>
              <a:t>Grace </a:t>
            </a:r>
            <a:r>
              <a:rPr lang="en-US" altLang="en-US" sz="1400" b="1" dirty="0">
                <a:latin typeface="Arial" panose="020B0604020202020204" pitchFamily="34" charset="0"/>
              </a:rPr>
              <a:t>Period  </a:t>
            </a:r>
            <a:r>
              <a:rPr lang="en-US" altLang="en-US" sz="1400" dirty="0">
                <a:latin typeface="Arial" panose="020B0604020202020204" pitchFamily="34" charset="0"/>
              </a:rPr>
              <a:t>                 </a:t>
            </a:r>
            <a:r>
              <a:rPr lang="en-US" altLang="en-US" sz="1400" b="1" dirty="0" smtClean="0">
                <a:latin typeface="Arial" panose="020B0604020202020204" pitchFamily="34" charset="0"/>
              </a:rPr>
              <a:t>Contracting </a:t>
            </a:r>
            <a:r>
              <a:rPr lang="en-US" altLang="en-US" sz="1400" dirty="0" smtClean="0">
                <a:latin typeface="Arial" panose="020B0604020202020204" pitchFamily="34" charset="0"/>
              </a:rPr>
              <a:t>       </a:t>
            </a:r>
            <a:endParaRPr lang="en-US" altLang="en-US" sz="1400" dirty="0">
              <a:latin typeface="Arial" panose="020B0604020202020204" pitchFamily="34" charset="0"/>
            </a:endParaRPr>
          </a:p>
        </p:txBody>
      </p:sp>
      <p:sp>
        <p:nvSpPr>
          <p:cNvPr id="11" name="Rounded Rectangle 10"/>
          <p:cNvSpPr/>
          <p:nvPr/>
        </p:nvSpPr>
        <p:spPr>
          <a:xfrm>
            <a:off x="5014913" y="835876"/>
            <a:ext cx="1343025" cy="338138"/>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6083"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a:latin typeface="Arial" panose="020B0604020202020204" pitchFamily="34" charset="0"/>
              </a:rPr>
              <a:t> Contracting      </a:t>
            </a:r>
          </a:p>
        </p:txBody>
      </p:sp>
      <p:sp>
        <p:nvSpPr>
          <p:cNvPr id="6" name="Rounded Rectangle 5"/>
          <p:cNvSpPr/>
          <p:nvPr/>
        </p:nvSpPr>
        <p:spPr>
          <a:xfrm>
            <a:off x="4914900" y="723900"/>
            <a:ext cx="1328738"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46094" name="TextBox 13"/>
          <p:cNvSpPr txBox="1">
            <a:spLocks noChangeArrowheads="1"/>
          </p:cNvSpPr>
          <p:nvPr/>
        </p:nvSpPr>
        <p:spPr bwMode="auto">
          <a:xfrm>
            <a:off x="244330" y="1755775"/>
            <a:ext cx="828660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marL="0" indent="0" algn="ctr" eaLnBrk="1" hangingPunct="1">
              <a:spcBef>
                <a:spcPct val="0"/>
              </a:spcBef>
              <a:buClrTx/>
              <a:buSzTx/>
              <a:buNone/>
            </a:pPr>
            <a:r>
              <a:rPr lang="en-US" altLang="en-US" sz="2800" u="sng" dirty="0" smtClean="0">
                <a:latin typeface="+mn-lt"/>
                <a:cs typeface="Times New Roman" panose="02020603050405020304" pitchFamily="18" charset="0"/>
              </a:rPr>
              <a:t>BREAKDOWN</a:t>
            </a:r>
            <a:r>
              <a:rPr lang="en-US" altLang="en-US" sz="2800" dirty="0" smtClean="0">
                <a:latin typeface="+mn-lt"/>
                <a:cs typeface="Times New Roman" panose="02020603050405020304" pitchFamily="18" charset="0"/>
              </a:rPr>
              <a:t>:</a:t>
            </a:r>
          </a:p>
          <a:p>
            <a:pPr eaLnBrk="1" hangingPunct="1">
              <a:spcBef>
                <a:spcPct val="0"/>
              </a:spcBef>
              <a:buClrTx/>
              <a:buSzTx/>
              <a:buFont typeface="Arial" panose="020B0604020202020204" pitchFamily="34" charset="0"/>
              <a:buChar char="•"/>
            </a:pPr>
            <a:endParaRPr lang="en-US" altLang="en-US" sz="2400" dirty="0" smtClean="0">
              <a:latin typeface="+mn-lt"/>
              <a:cs typeface="Times New Roman" panose="02020603050405020304" pitchFamily="18" charset="0"/>
            </a:endParaRPr>
          </a:p>
          <a:p>
            <a:pPr eaLnBrk="1" hangingPunct="1">
              <a:spcBef>
                <a:spcPct val="0"/>
              </a:spcBef>
              <a:buClrTx/>
              <a:buSzTx/>
              <a:buFont typeface="Arial" panose="020B0604020202020204" pitchFamily="34" charset="0"/>
              <a:buChar char="•"/>
            </a:pPr>
            <a:r>
              <a:rPr lang="en-US" altLang="en-US" sz="2400" dirty="0" smtClean="0">
                <a:latin typeface="+mn-lt"/>
                <a:cs typeface="Times New Roman" panose="02020603050405020304" pitchFamily="18" charset="0"/>
              </a:rPr>
              <a:t>What is the 2 </a:t>
            </a:r>
            <a:r>
              <a:rPr lang="en-US" altLang="en-US" sz="2400" dirty="0">
                <a:latin typeface="+mn-lt"/>
                <a:cs typeface="Times New Roman" panose="02020603050405020304" pitchFamily="18" charset="0"/>
              </a:rPr>
              <a:t>C.F.R. pt. 200 </a:t>
            </a:r>
            <a:r>
              <a:rPr lang="en-US" altLang="en-US" sz="2400" dirty="0" smtClean="0">
                <a:latin typeface="+mn-lt"/>
                <a:cs typeface="Times New Roman" panose="02020603050405020304" pitchFamily="18" charset="0"/>
              </a:rPr>
              <a:t>effective </a:t>
            </a:r>
            <a:r>
              <a:rPr lang="en-US" altLang="en-US" sz="2400" dirty="0">
                <a:latin typeface="+mn-lt"/>
                <a:cs typeface="Times New Roman" panose="02020603050405020304" pitchFamily="18" charset="0"/>
              </a:rPr>
              <a:t>d</a:t>
            </a:r>
            <a:r>
              <a:rPr lang="en-US" altLang="en-US" sz="2400" dirty="0" smtClean="0">
                <a:latin typeface="+mn-lt"/>
                <a:cs typeface="Times New Roman" panose="02020603050405020304" pitchFamily="18" charset="0"/>
              </a:rPr>
              <a:t>ate? </a:t>
            </a:r>
            <a:r>
              <a:rPr lang="en-US" altLang="en-US" sz="2400" dirty="0" smtClean="0">
                <a:latin typeface="+mn-lt"/>
                <a:cs typeface="Times New Roman" panose="02020603050405020304" pitchFamily="18" charset="0"/>
                <a:sym typeface="Wingdings" panose="05000000000000000000" pitchFamily="2" charset="2"/>
              </a:rPr>
              <a:t></a:t>
            </a:r>
            <a:r>
              <a:rPr lang="en-US" altLang="en-US" sz="2400" dirty="0" smtClean="0">
                <a:latin typeface="+mn-lt"/>
                <a:cs typeface="Times New Roman" panose="02020603050405020304" pitchFamily="18" charset="0"/>
              </a:rPr>
              <a:t> December 26, 2014</a:t>
            </a:r>
            <a:endParaRPr lang="en-US" altLang="en-US" sz="2400" dirty="0">
              <a:latin typeface="+mn-lt"/>
              <a:cs typeface="Times New Roman" panose="02020603050405020304" pitchFamily="18" charset="0"/>
            </a:endParaRPr>
          </a:p>
          <a:p>
            <a:pPr eaLnBrk="1" hangingPunct="1">
              <a:spcBef>
                <a:spcPct val="0"/>
              </a:spcBef>
              <a:buClrTx/>
              <a:buSzTx/>
              <a:buFontTx/>
              <a:buNone/>
            </a:pPr>
            <a:endParaRPr lang="en-US" altLang="en-US" sz="2400" dirty="0">
              <a:latin typeface="+mn-lt"/>
              <a:cs typeface="Times New Roman" panose="02020603050405020304" pitchFamily="18" charset="0"/>
            </a:endParaRPr>
          </a:p>
          <a:p>
            <a:pPr eaLnBrk="1" hangingPunct="1">
              <a:spcBef>
                <a:spcPct val="0"/>
              </a:spcBef>
              <a:buClrTx/>
              <a:buSzTx/>
              <a:buFont typeface="Arial" panose="020B0604020202020204" pitchFamily="34" charset="0"/>
              <a:buChar char="•"/>
            </a:pPr>
            <a:r>
              <a:rPr lang="en-US" altLang="en-US" sz="2400" dirty="0" smtClean="0">
                <a:latin typeface="+mn-lt"/>
                <a:cs typeface="Times New Roman" panose="02020603050405020304" pitchFamily="18" charset="0"/>
              </a:rPr>
              <a:t>Who’s fiscal </a:t>
            </a:r>
            <a:r>
              <a:rPr lang="en-US" altLang="en-US" sz="2400" dirty="0">
                <a:latin typeface="+mn-lt"/>
                <a:cs typeface="Times New Roman" panose="02020603050405020304" pitchFamily="18" charset="0"/>
              </a:rPr>
              <a:t>y</a:t>
            </a:r>
            <a:r>
              <a:rPr lang="en-US" altLang="en-US" sz="2400" dirty="0" smtClean="0">
                <a:latin typeface="+mn-lt"/>
                <a:cs typeface="Times New Roman" panose="02020603050405020304" pitchFamily="18" charset="0"/>
              </a:rPr>
              <a:t>ear is used to measure? </a:t>
            </a:r>
            <a:r>
              <a:rPr lang="en-US" altLang="en-US" sz="2400" dirty="0" smtClean="0">
                <a:latin typeface="+mn-lt"/>
                <a:cs typeface="Times New Roman" panose="02020603050405020304" pitchFamily="18" charset="0"/>
                <a:sym typeface="Wingdings" panose="05000000000000000000" pitchFamily="2" charset="2"/>
              </a:rPr>
              <a:t></a:t>
            </a:r>
            <a:r>
              <a:rPr lang="en-US" altLang="en-US" sz="2400" dirty="0" smtClean="0">
                <a:latin typeface="+mn-lt"/>
                <a:cs typeface="Times New Roman" panose="02020603050405020304" pitchFamily="18" charset="0"/>
              </a:rPr>
              <a:t> The applicant’s fiscal year</a:t>
            </a:r>
          </a:p>
          <a:p>
            <a:pPr eaLnBrk="1" hangingPunct="1">
              <a:spcBef>
                <a:spcPct val="0"/>
              </a:spcBef>
              <a:buClrTx/>
              <a:buSzTx/>
              <a:buFont typeface="Arial" panose="020B0604020202020204" pitchFamily="34" charset="0"/>
              <a:buChar char="•"/>
            </a:pPr>
            <a:endParaRPr lang="en-US" altLang="en-US" sz="2400" dirty="0">
              <a:latin typeface="+mn-lt"/>
              <a:cs typeface="Times New Roman" panose="02020603050405020304" pitchFamily="18" charset="0"/>
            </a:endParaRPr>
          </a:p>
          <a:p>
            <a:pPr eaLnBrk="1" hangingPunct="1">
              <a:spcBef>
                <a:spcPct val="0"/>
              </a:spcBef>
              <a:buClrTx/>
              <a:buSzTx/>
              <a:buFont typeface="Arial" panose="020B0604020202020204" pitchFamily="34" charset="0"/>
              <a:buChar char="•"/>
            </a:pPr>
            <a:r>
              <a:rPr lang="en-US" altLang="en-US" sz="2400" dirty="0" smtClean="0">
                <a:latin typeface="+mn-lt"/>
                <a:cs typeface="Times New Roman" panose="02020603050405020304" pitchFamily="18" charset="0"/>
              </a:rPr>
              <a:t>When do you start measuring? </a:t>
            </a:r>
            <a:r>
              <a:rPr lang="en-US" altLang="en-US" sz="2400" dirty="0" smtClean="0">
                <a:latin typeface="+mn-lt"/>
                <a:cs typeface="Times New Roman" panose="02020603050405020304" pitchFamily="18" charset="0"/>
                <a:sym typeface="Wingdings" panose="05000000000000000000" pitchFamily="2" charset="2"/>
              </a:rPr>
              <a:t></a:t>
            </a:r>
            <a:r>
              <a:rPr lang="en-US" altLang="en-US" sz="2400" dirty="0" smtClean="0">
                <a:latin typeface="+mn-lt"/>
                <a:cs typeface="Times New Roman" panose="02020603050405020304" pitchFamily="18" charset="0"/>
              </a:rPr>
              <a:t> The first fiscal year after the effective date</a:t>
            </a:r>
            <a:endParaRPr lang="en-US" altLang="en-US" sz="2400" dirty="0">
              <a:latin typeface="+mn-lt"/>
              <a:cs typeface="Times New Roman" panose="02020603050405020304" pitchFamily="18" charset="0"/>
            </a:endParaRPr>
          </a:p>
          <a:p>
            <a:pPr eaLnBrk="1" hangingPunct="1">
              <a:spcBef>
                <a:spcPct val="0"/>
              </a:spcBef>
              <a:buClrTx/>
              <a:buSzTx/>
              <a:buFontTx/>
              <a:buNone/>
            </a:pPr>
            <a:endParaRPr lang="en-US" altLang="en-US" sz="2400" dirty="0">
              <a:latin typeface="+mn-lt"/>
              <a:cs typeface="Times New Roman" panose="02020603050405020304" pitchFamily="18" charset="0"/>
            </a:endParaRPr>
          </a:p>
          <a:p>
            <a:pPr eaLnBrk="1" hangingPunct="1">
              <a:spcBef>
                <a:spcPct val="0"/>
              </a:spcBef>
              <a:buClrTx/>
              <a:buSzTx/>
              <a:buFontTx/>
              <a:buNone/>
            </a:pPr>
            <a:endParaRPr lang="en-US" altLang="en-US" sz="2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50988" y="1528684"/>
            <a:ext cx="6048375" cy="369888"/>
          </a:xfrm>
          <a:prstGeom prst="rect">
            <a:avLst/>
          </a:prstGeom>
          <a:noFill/>
        </p:spPr>
        <p:txBody>
          <a:bodyPr wrap="none">
            <a:spAutoFit/>
          </a:bodyPr>
          <a:lstStyle/>
          <a:p>
            <a:pPr eaLnBrk="1" hangingPunct="1">
              <a:defRPr/>
            </a:pPr>
            <a:r>
              <a:rPr lang="en-US" b="1" u="sng" dirty="0">
                <a:latin typeface="+mn-lt"/>
                <a:cs typeface="Arial" charset="0"/>
              </a:rPr>
              <a:t>Example 1: Applicant Fiscal Year = Calendar Year</a:t>
            </a:r>
            <a:endParaRPr lang="en-US" dirty="0">
              <a:latin typeface="+mn-lt"/>
              <a:cs typeface="Arial" charset="0"/>
            </a:endParaRPr>
          </a:p>
        </p:txBody>
      </p:sp>
      <p:sp>
        <p:nvSpPr>
          <p:cNvPr id="48132" name="TextBox 10"/>
          <p:cNvSpPr txBox="1">
            <a:spLocks noChangeArrowheads="1"/>
          </p:cNvSpPr>
          <p:nvPr/>
        </p:nvSpPr>
        <p:spPr bwMode="auto">
          <a:xfrm>
            <a:off x="493080" y="1932896"/>
            <a:ext cx="831833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Arial" panose="020B0604020202020204" pitchFamily="34" charset="0"/>
              <a:buChar char="•"/>
            </a:pPr>
            <a:r>
              <a:rPr lang="en-US" altLang="en-US" sz="1650" dirty="0"/>
              <a:t>2 C.F.R. pt. 200 Effective Date </a:t>
            </a:r>
            <a:r>
              <a:rPr lang="en-US" altLang="en-US" sz="1650" dirty="0" smtClean="0">
                <a:sym typeface="Wingdings" panose="05000000000000000000" pitchFamily="2" charset="2"/>
              </a:rPr>
              <a:t></a:t>
            </a:r>
            <a:r>
              <a:rPr lang="en-US" altLang="en-US" sz="1650" dirty="0" smtClean="0"/>
              <a:t> </a:t>
            </a:r>
            <a:r>
              <a:rPr lang="en-US" altLang="en-US" sz="1650" dirty="0"/>
              <a:t>December 26, 2014</a:t>
            </a:r>
          </a:p>
          <a:p>
            <a:pPr eaLnBrk="1" hangingPunct="1">
              <a:spcBef>
                <a:spcPct val="0"/>
              </a:spcBef>
              <a:buClrTx/>
              <a:buSzTx/>
              <a:buFont typeface="Arial" panose="020B0604020202020204" pitchFamily="34" charset="0"/>
              <a:buChar char="•"/>
            </a:pPr>
            <a:endParaRPr lang="en-US" altLang="en-US" sz="1650" dirty="0"/>
          </a:p>
          <a:p>
            <a:pPr eaLnBrk="1" hangingPunct="1">
              <a:spcBef>
                <a:spcPct val="0"/>
              </a:spcBef>
              <a:buClrTx/>
              <a:buSzTx/>
              <a:buFont typeface="Arial" panose="020B0604020202020204" pitchFamily="34" charset="0"/>
              <a:buChar char="•"/>
            </a:pPr>
            <a:r>
              <a:rPr lang="en-US" altLang="en-US" sz="1650" dirty="0"/>
              <a:t>First Additional Fiscal Year (FY) </a:t>
            </a:r>
            <a:r>
              <a:rPr lang="en-US" altLang="en-US" sz="1650" dirty="0" smtClean="0">
                <a:sym typeface="Wingdings" panose="05000000000000000000" pitchFamily="2" charset="2"/>
              </a:rPr>
              <a:t></a:t>
            </a:r>
            <a:r>
              <a:rPr lang="en-US" altLang="en-US" sz="1650" dirty="0" smtClean="0"/>
              <a:t>Begins </a:t>
            </a:r>
            <a:r>
              <a:rPr lang="en-US" altLang="en-US" sz="1650" dirty="0"/>
              <a:t>on the start of the first FY after December 26, </a:t>
            </a:r>
            <a:r>
              <a:rPr lang="en-US" altLang="en-US" sz="1650" dirty="0" smtClean="0"/>
              <a:t>2014, which is January 1, 2015 in this example</a:t>
            </a:r>
          </a:p>
          <a:p>
            <a:pPr eaLnBrk="1" hangingPunct="1">
              <a:spcBef>
                <a:spcPct val="0"/>
              </a:spcBef>
              <a:buClrTx/>
              <a:buSzTx/>
              <a:buFontTx/>
              <a:buNone/>
            </a:pPr>
            <a:endParaRPr lang="en-US" altLang="en-US" sz="1650" dirty="0" smtClean="0"/>
          </a:p>
          <a:p>
            <a:pPr eaLnBrk="1" hangingPunct="1">
              <a:spcBef>
                <a:spcPct val="0"/>
              </a:spcBef>
              <a:buClrTx/>
              <a:buSzTx/>
              <a:buFont typeface="Arial" panose="020B0604020202020204" pitchFamily="34" charset="0"/>
              <a:buChar char="•"/>
            </a:pPr>
            <a:r>
              <a:rPr lang="en-US" altLang="en-US" sz="1650" dirty="0" smtClean="0"/>
              <a:t>Second </a:t>
            </a:r>
            <a:r>
              <a:rPr lang="en-US" altLang="en-US" sz="1650" dirty="0"/>
              <a:t>Additional FY </a:t>
            </a:r>
            <a:r>
              <a:rPr lang="en-US" altLang="en-US" sz="1650" dirty="0" smtClean="0">
                <a:sym typeface="Wingdings" panose="05000000000000000000" pitchFamily="2" charset="2"/>
              </a:rPr>
              <a:t></a:t>
            </a:r>
            <a:r>
              <a:rPr lang="en-US" altLang="en-US" sz="1650" dirty="0" smtClean="0"/>
              <a:t> </a:t>
            </a:r>
            <a:r>
              <a:rPr lang="en-US" altLang="en-US" sz="1650" dirty="0"/>
              <a:t>S</a:t>
            </a:r>
            <a:r>
              <a:rPr lang="en-US" altLang="en-US" sz="1650" dirty="0" smtClean="0"/>
              <a:t>ame </a:t>
            </a:r>
            <a:r>
              <a:rPr lang="en-US" altLang="en-US" sz="1650" dirty="0"/>
              <a:t>start/end dates as applicable for the </a:t>
            </a:r>
            <a:r>
              <a:rPr lang="en-US" altLang="en-US" sz="1650" dirty="0" smtClean="0"/>
              <a:t>first additional FY</a:t>
            </a:r>
          </a:p>
          <a:p>
            <a:pPr eaLnBrk="1" hangingPunct="1">
              <a:spcBef>
                <a:spcPct val="0"/>
              </a:spcBef>
              <a:buClrTx/>
              <a:buSzTx/>
              <a:buFont typeface="Arial" panose="020B0604020202020204" pitchFamily="34" charset="0"/>
              <a:buChar char="•"/>
            </a:pPr>
            <a:endParaRPr lang="en-US" altLang="en-US" sz="1650" dirty="0" smtClean="0"/>
          </a:p>
          <a:p>
            <a:pPr eaLnBrk="1" hangingPunct="1">
              <a:spcBef>
                <a:spcPct val="0"/>
              </a:spcBef>
              <a:buClrTx/>
              <a:buSzTx/>
              <a:buFont typeface="Arial" panose="020B0604020202020204" pitchFamily="34" charset="0"/>
              <a:buChar char="•"/>
            </a:pPr>
            <a:r>
              <a:rPr lang="en-US" altLang="en-US" sz="1650" dirty="0" smtClean="0"/>
              <a:t>Third Additional FY </a:t>
            </a:r>
            <a:r>
              <a:rPr lang="en-US" altLang="en-US" sz="1650" dirty="0" smtClean="0">
                <a:sym typeface="Wingdings" panose="05000000000000000000" pitchFamily="2" charset="2"/>
              </a:rPr>
              <a:t> Same start/end dates applicable for the first and second additional FYs</a:t>
            </a:r>
            <a:endParaRPr lang="en-US" altLang="en-US" sz="1650" dirty="0"/>
          </a:p>
          <a:p>
            <a:pPr eaLnBrk="1" hangingPunct="1">
              <a:spcBef>
                <a:spcPct val="0"/>
              </a:spcBef>
              <a:buClrTx/>
              <a:buSzTx/>
              <a:buFont typeface="Arial" panose="020B0604020202020204" pitchFamily="34" charset="0"/>
              <a:buChar char="•"/>
            </a:pPr>
            <a:endParaRPr lang="en-US" altLang="en-US" sz="1800" dirty="0"/>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 </a:t>
            </a:r>
          </a:p>
        </p:txBody>
      </p:sp>
      <p:sp>
        <p:nvSpPr>
          <p:cNvPr id="47" name="Rectangle 46"/>
          <p:cNvSpPr/>
          <p:nvPr/>
        </p:nvSpPr>
        <p:spPr>
          <a:xfrm>
            <a:off x="8798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JAN</a:t>
            </a:r>
          </a:p>
        </p:txBody>
      </p:sp>
      <p:sp>
        <p:nvSpPr>
          <p:cNvPr id="48" name="Rectangle 47"/>
          <p:cNvSpPr/>
          <p:nvPr/>
        </p:nvSpPr>
        <p:spPr>
          <a:xfrm>
            <a:off x="11846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FEB</a:t>
            </a:r>
          </a:p>
        </p:txBody>
      </p:sp>
      <p:sp>
        <p:nvSpPr>
          <p:cNvPr id="49" name="Rectangle 48"/>
          <p:cNvSpPr/>
          <p:nvPr/>
        </p:nvSpPr>
        <p:spPr>
          <a:xfrm>
            <a:off x="14894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MAR</a:t>
            </a:r>
          </a:p>
        </p:txBody>
      </p:sp>
      <p:sp>
        <p:nvSpPr>
          <p:cNvPr id="50" name="Rectangle 49"/>
          <p:cNvSpPr/>
          <p:nvPr/>
        </p:nvSpPr>
        <p:spPr>
          <a:xfrm>
            <a:off x="17942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APR</a:t>
            </a:r>
          </a:p>
        </p:txBody>
      </p:sp>
      <p:sp>
        <p:nvSpPr>
          <p:cNvPr id="51" name="Rectangle 50"/>
          <p:cNvSpPr/>
          <p:nvPr/>
        </p:nvSpPr>
        <p:spPr>
          <a:xfrm>
            <a:off x="20990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MAY</a:t>
            </a:r>
          </a:p>
        </p:txBody>
      </p:sp>
      <p:sp>
        <p:nvSpPr>
          <p:cNvPr id="52" name="Rectangle 51"/>
          <p:cNvSpPr/>
          <p:nvPr/>
        </p:nvSpPr>
        <p:spPr>
          <a:xfrm>
            <a:off x="24038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JUN</a:t>
            </a:r>
          </a:p>
        </p:txBody>
      </p:sp>
      <p:sp>
        <p:nvSpPr>
          <p:cNvPr id="53" name="Rectangle 52"/>
          <p:cNvSpPr/>
          <p:nvPr/>
        </p:nvSpPr>
        <p:spPr>
          <a:xfrm>
            <a:off x="27086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JUL</a:t>
            </a:r>
          </a:p>
        </p:txBody>
      </p:sp>
      <p:sp>
        <p:nvSpPr>
          <p:cNvPr id="54" name="Rectangle 53"/>
          <p:cNvSpPr/>
          <p:nvPr/>
        </p:nvSpPr>
        <p:spPr>
          <a:xfrm>
            <a:off x="30134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AUG</a:t>
            </a:r>
          </a:p>
        </p:txBody>
      </p:sp>
      <p:sp>
        <p:nvSpPr>
          <p:cNvPr id="55" name="Rectangle 54"/>
          <p:cNvSpPr/>
          <p:nvPr/>
        </p:nvSpPr>
        <p:spPr>
          <a:xfrm>
            <a:off x="33182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SEP</a:t>
            </a:r>
          </a:p>
        </p:txBody>
      </p:sp>
      <p:sp>
        <p:nvSpPr>
          <p:cNvPr id="56" name="Rectangle 55"/>
          <p:cNvSpPr/>
          <p:nvPr/>
        </p:nvSpPr>
        <p:spPr>
          <a:xfrm>
            <a:off x="36230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OCT</a:t>
            </a:r>
          </a:p>
        </p:txBody>
      </p:sp>
      <p:sp>
        <p:nvSpPr>
          <p:cNvPr id="57" name="Rectangle 56"/>
          <p:cNvSpPr/>
          <p:nvPr/>
        </p:nvSpPr>
        <p:spPr>
          <a:xfrm>
            <a:off x="42326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DEC</a:t>
            </a:r>
          </a:p>
        </p:txBody>
      </p:sp>
      <p:sp>
        <p:nvSpPr>
          <p:cNvPr id="58" name="Rectangle 57"/>
          <p:cNvSpPr/>
          <p:nvPr/>
        </p:nvSpPr>
        <p:spPr>
          <a:xfrm>
            <a:off x="3927873" y="4540089"/>
            <a:ext cx="304800" cy="685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NOV</a:t>
            </a:r>
          </a:p>
        </p:txBody>
      </p:sp>
      <p:sp>
        <p:nvSpPr>
          <p:cNvPr id="59" name="Rectangle 58"/>
          <p:cNvSpPr/>
          <p:nvPr/>
        </p:nvSpPr>
        <p:spPr>
          <a:xfrm>
            <a:off x="45235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JAN</a:t>
            </a:r>
          </a:p>
        </p:txBody>
      </p:sp>
      <p:sp>
        <p:nvSpPr>
          <p:cNvPr id="60" name="Rectangle 59"/>
          <p:cNvSpPr/>
          <p:nvPr/>
        </p:nvSpPr>
        <p:spPr>
          <a:xfrm>
            <a:off x="48283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FEB</a:t>
            </a:r>
          </a:p>
        </p:txBody>
      </p:sp>
      <p:sp>
        <p:nvSpPr>
          <p:cNvPr id="61" name="Rectangle 60"/>
          <p:cNvSpPr/>
          <p:nvPr/>
        </p:nvSpPr>
        <p:spPr>
          <a:xfrm>
            <a:off x="51331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MAR</a:t>
            </a:r>
          </a:p>
        </p:txBody>
      </p:sp>
      <p:sp>
        <p:nvSpPr>
          <p:cNvPr id="62" name="Rectangle 61"/>
          <p:cNvSpPr/>
          <p:nvPr/>
        </p:nvSpPr>
        <p:spPr>
          <a:xfrm>
            <a:off x="54379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APR</a:t>
            </a:r>
          </a:p>
        </p:txBody>
      </p:sp>
      <p:sp>
        <p:nvSpPr>
          <p:cNvPr id="63" name="Rectangle 62"/>
          <p:cNvSpPr/>
          <p:nvPr/>
        </p:nvSpPr>
        <p:spPr>
          <a:xfrm>
            <a:off x="57427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MAY</a:t>
            </a:r>
          </a:p>
        </p:txBody>
      </p:sp>
      <p:sp>
        <p:nvSpPr>
          <p:cNvPr id="64" name="Rectangle 63"/>
          <p:cNvSpPr/>
          <p:nvPr/>
        </p:nvSpPr>
        <p:spPr>
          <a:xfrm>
            <a:off x="60475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JUN</a:t>
            </a:r>
          </a:p>
        </p:txBody>
      </p:sp>
      <p:sp>
        <p:nvSpPr>
          <p:cNvPr id="65" name="Rectangle 64"/>
          <p:cNvSpPr/>
          <p:nvPr/>
        </p:nvSpPr>
        <p:spPr>
          <a:xfrm>
            <a:off x="63523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JUL</a:t>
            </a:r>
          </a:p>
        </p:txBody>
      </p:sp>
      <p:sp>
        <p:nvSpPr>
          <p:cNvPr id="66" name="Rectangle 65"/>
          <p:cNvSpPr/>
          <p:nvPr/>
        </p:nvSpPr>
        <p:spPr>
          <a:xfrm>
            <a:off x="66571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AUG</a:t>
            </a:r>
          </a:p>
        </p:txBody>
      </p:sp>
      <p:sp>
        <p:nvSpPr>
          <p:cNvPr id="67" name="Rectangle 66"/>
          <p:cNvSpPr/>
          <p:nvPr/>
        </p:nvSpPr>
        <p:spPr>
          <a:xfrm>
            <a:off x="69619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SEP</a:t>
            </a:r>
          </a:p>
        </p:txBody>
      </p:sp>
      <p:sp>
        <p:nvSpPr>
          <p:cNvPr id="68" name="Rectangle 67"/>
          <p:cNvSpPr/>
          <p:nvPr/>
        </p:nvSpPr>
        <p:spPr>
          <a:xfrm>
            <a:off x="72667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OCT</a:t>
            </a:r>
          </a:p>
        </p:txBody>
      </p:sp>
      <p:sp>
        <p:nvSpPr>
          <p:cNvPr id="69" name="Rectangle 68"/>
          <p:cNvSpPr/>
          <p:nvPr/>
        </p:nvSpPr>
        <p:spPr>
          <a:xfrm>
            <a:off x="7820819"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DEC</a:t>
            </a:r>
          </a:p>
        </p:txBody>
      </p:sp>
      <p:sp>
        <p:nvSpPr>
          <p:cNvPr id="70" name="Rectangle 69"/>
          <p:cNvSpPr/>
          <p:nvPr/>
        </p:nvSpPr>
        <p:spPr>
          <a:xfrm>
            <a:off x="7571582" y="4540089"/>
            <a:ext cx="304800" cy="6858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NOV</a:t>
            </a:r>
          </a:p>
        </p:txBody>
      </p:sp>
      <p:sp>
        <p:nvSpPr>
          <p:cNvPr id="71" name="Rectangle 70"/>
          <p:cNvSpPr/>
          <p:nvPr/>
        </p:nvSpPr>
        <p:spPr>
          <a:xfrm>
            <a:off x="879872" y="5242205"/>
            <a:ext cx="3615927" cy="212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a:solidFill>
                  <a:schemeClr val="tx1"/>
                </a:solidFill>
              </a:rPr>
              <a:t>Fiscal Year 15</a:t>
            </a:r>
          </a:p>
        </p:txBody>
      </p:sp>
      <p:sp>
        <p:nvSpPr>
          <p:cNvPr id="72" name="Rectangle 71"/>
          <p:cNvSpPr/>
          <p:nvPr/>
        </p:nvSpPr>
        <p:spPr>
          <a:xfrm>
            <a:off x="4523582" y="5224370"/>
            <a:ext cx="3629818" cy="2301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dirty="0">
                <a:solidFill>
                  <a:schemeClr val="bg1">
                    <a:lumMod val="85000"/>
                  </a:schemeClr>
                </a:solidFill>
              </a:rPr>
              <a:t>Fiscal Year 16</a:t>
            </a:r>
          </a:p>
        </p:txBody>
      </p:sp>
      <p:cxnSp>
        <p:nvCxnSpPr>
          <p:cNvPr id="73" name="Straight Connector 72"/>
          <p:cNvCxnSpPr/>
          <p:nvPr/>
        </p:nvCxnSpPr>
        <p:spPr>
          <a:xfrm>
            <a:off x="879873" y="4540089"/>
            <a:ext cx="361592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523582" y="4540089"/>
            <a:ext cx="36020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16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48163" name="TextBox 4"/>
          <p:cNvSpPr txBox="1">
            <a:spLocks noChangeArrowheads="1"/>
          </p:cNvSpPr>
          <p:nvPr/>
        </p:nvSpPr>
        <p:spPr bwMode="auto">
          <a:xfrm>
            <a:off x="631393" y="817532"/>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   </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smtClean="0">
                <a:latin typeface="Arial" panose="020B0604020202020204" pitchFamily="34" charset="0"/>
              </a:rPr>
              <a:t>Contracting </a:t>
            </a:r>
            <a:r>
              <a:rPr lang="en-US" altLang="en-US" sz="1400" dirty="0" smtClean="0">
                <a:latin typeface="Arial" panose="020B0604020202020204" pitchFamily="34" charset="0"/>
              </a:rPr>
              <a:t>     </a:t>
            </a:r>
            <a:endParaRPr lang="en-US" altLang="en-US" sz="1400" dirty="0">
              <a:latin typeface="Arial" panose="020B0604020202020204" pitchFamily="34" charset="0"/>
            </a:endParaRPr>
          </a:p>
        </p:txBody>
      </p:sp>
      <p:sp>
        <p:nvSpPr>
          <p:cNvPr id="78" name="Rounded Rectangle 77"/>
          <p:cNvSpPr/>
          <p:nvPr/>
        </p:nvSpPr>
        <p:spPr>
          <a:xfrm>
            <a:off x="5018809" y="817532"/>
            <a:ext cx="1328738"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dirty="0">
              <a:solidFill>
                <a:srgbClr val="FFFFFF"/>
              </a:solidFill>
              <a:latin typeface="Georgia" panose="02040502050405020303" pitchFamily="18" charset="0"/>
            </a:endParaRPr>
          </a:p>
        </p:txBody>
      </p:sp>
      <p:sp>
        <p:nvSpPr>
          <p:cNvPr id="35" name="Rectangle 34"/>
          <p:cNvSpPr/>
          <p:nvPr/>
        </p:nvSpPr>
        <p:spPr>
          <a:xfrm>
            <a:off x="44958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JAN</a:t>
            </a:r>
          </a:p>
        </p:txBody>
      </p:sp>
      <p:sp>
        <p:nvSpPr>
          <p:cNvPr id="36" name="Rectangle 35"/>
          <p:cNvSpPr/>
          <p:nvPr/>
        </p:nvSpPr>
        <p:spPr>
          <a:xfrm>
            <a:off x="48006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FEB</a:t>
            </a:r>
          </a:p>
        </p:txBody>
      </p:sp>
      <p:sp>
        <p:nvSpPr>
          <p:cNvPr id="37" name="Rectangle 36"/>
          <p:cNvSpPr/>
          <p:nvPr/>
        </p:nvSpPr>
        <p:spPr>
          <a:xfrm>
            <a:off x="51054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MAR</a:t>
            </a:r>
          </a:p>
        </p:txBody>
      </p:sp>
      <p:sp>
        <p:nvSpPr>
          <p:cNvPr id="38" name="Rectangle 37"/>
          <p:cNvSpPr/>
          <p:nvPr/>
        </p:nvSpPr>
        <p:spPr>
          <a:xfrm>
            <a:off x="54102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APR</a:t>
            </a:r>
          </a:p>
        </p:txBody>
      </p:sp>
      <p:sp>
        <p:nvSpPr>
          <p:cNvPr id="39" name="Rectangle 38"/>
          <p:cNvSpPr/>
          <p:nvPr/>
        </p:nvSpPr>
        <p:spPr>
          <a:xfrm>
            <a:off x="57150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MAY</a:t>
            </a:r>
          </a:p>
        </p:txBody>
      </p:sp>
      <p:sp>
        <p:nvSpPr>
          <p:cNvPr id="40" name="Rectangle 39"/>
          <p:cNvSpPr/>
          <p:nvPr/>
        </p:nvSpPr>
        <p:spPr>
          <a:xfrm>
            <a:off x="60198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JUN</a:t>
            </a:r>
          </a:p>
        </p:txBody>
      </p:sp>
      <p:sp>
        <p:nvSpPr>
          <p:cNvPr id="41" name="Rectangle 40"/>
          <p:cNvSpPr/>
          <p:nvPr/>
        </p:nvSpPr>
        <p:spPr>
          <a:xfrm>
            <a:off x="63246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JUL</a:t>
            </a:r>
          </a:p>
        </p:txBody>
      </p:sp>
      <p:sp>
        <p:nvSpPr>
          <p:cNvPr id="42" name="Rectangle 41"/>
          <p:cNvSpPr/>
          <p:nvPr/>
        </p:nvSpPr>
        <p:spPr>
          <a:xfrm>
            <a:off x="66294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AUG</a:t>
            </a:r>
          </a:p>
        </p:txBody>
      </p:sp>
      <p:sp>
        <p:nvSpPr>
          <p:cNvPr id="43" name="Rectangle 42"/>
          <p:cNvSpPr/>
          <p:nvPr/>
        </p:nvSpPr>
        <p:spPr>
          <a:xfrm>
            <a:off x="69342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SEP</a:t>
            </a:r>
          </a:p>
        </p:txBody>
      </p:sp>
      <p:sp>
        <p:nvSpPr>
          <p:cNvPr id="44" name="Rectangle 43"/>
          <p:cNvSpPr/>
          <p:nvPr/>
        </p:nvSpPr>
        <p:spPr>
          <a:xfrm>
            <a:off x="72390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OCT</a:t>
            </a:r>
          </a:p>
        </p:txBody>
      </p:sp>
      <p:sp>
        <p:nvSpPr>
          <p:cNvPr id="45" name="Rectangle 44"/>
          <p:cNvSpPr/>
          <p:nvPr/>
        </p:nvSpPr>
        <p:spPr>
          <a:xfrm>
            <a:off x="78486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DEC</a:t>
            </a:r>
          </a:p>
        </p:txBody>
      </p:sp>
      <p:sp>
        <p:nvSpPr>
          <p:cNvPr id="46" name="Rectangle 45"/>
          <p:cNvSpPr/>
          <p:nvPr/>
        </p:nvSpPr>
        <p:spPr>
          <a:xfrm>
            <a:off x="7543800" y="5470806"/>
            <a:ext cx="304800" cy="68580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sz="1600" dirty="0">
                <a:solidFill>
                  <a:schemeClr val="tx1"/>
                </a:solidFill>
              </a:rPr>
              <a:t>NOV</a:t>
            </a:r>
          </a:p>
        </p:txBody>
      </p:sp>
      <p:sp>
        <p:nvSpPr>
          <p:cNvPr id="75" name="Rectangle 74"/>
          <p:cNvSpPr/>
          <p:nvPr/>
        </p:nvSpPr>
        <p:spPr>
          <a:xfrm>
            <a:off x="4495800" y="6156606"/>
            <a:ext cx="3657600" cy="2286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dirty="0">
                <a:solidFill>
                  <a:schemeClr val="tx1"/>
                </a:solidFill>
              </a:rPr>
              <a:t>Fiscal Year </a:t>
            </a:r>
            <a:r>
              <a:rPr lang="en-US" dirty="0" smtClean="0">
                <a:solidFill>
                  <a:schemeClr val="tx1"/>
                </a:solidFill>
              </a:rPr>
              <a:t>17</a:t>
            </a:r>
            <a:endParaRPr lang="en-US" dirty="0">
              <a:solidFill>
                <a:schemeClr val="tx1"/>
              </a:solidFill>
            </a:endParaRPr>
          </a:p>
        </p:txBody>
      </p:sp>
      <p:cxnSp>
        <p:nvCxnSpPr>
          <p:cNvPr id="76" name="Straight Connector 75"/>
          <p:cNvCxnSpPr/>
          <p:nvPr/>
        </p:nvCxnSpPr>
        <p:spPr>
          <a:xfrm>
            <a:off x="4495800" y="5470806"/>
            <a:ext cx="3657600"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795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20787" y="1526932"/>
            <a:ext cx="6665913" cy="369888"/>
          </a:xfrm>
          <a:prstGeom prst="rect">
            <a:avLst/>
          </a:prstGeom>
          <a:noFill/>
        </p:spPr>
        <p:txBody>
          <a:bodyPr wrap="none">
            <a:spAutoFit/>
          </a:bodyPr>
          <a:lstStyle/>
          <a:p>
            <a:pPr eaLnBrk="1" hangingPunct="1">
              <a:defRPr/>
            </a:pPr>
            <a:r>
              <a:rPr lang="en-US" b="1" u="sng" dirty="0">
                <a:latin typeface="+mn-lt"/>
                <a:cs typeface="Arial" charset="0"/>
              </a:rPr>
              <a:t>Example 2: Applicant Fiscal Year = Non-Calendar Year</a:t>
            </a:r>
            <a:endParaRPr lang="en-US" dirty="0">
              <a:latin typeface="+mn-lt"/>
              <a:cs typeface="Arial" charset="0"/>
            </a:endParaRPr>
          </a:p>
        </p:txBody>
      </p:sp>
      <p:sp>
        <p:nvSpPr>
          <p:cNvPr id="44036" name="TextBox 10"/>
          <p:cNvSpPr txBox="1">
            <a:spLocks noChangeArrowheads="1"/>
          </p:cNvSpPr>
          <p:nvPr/>
        </p:nvSpPr>
        <p:spPr bwMode="auto">
          <a:xfrm>
            <a:off x="838200" y="1643606"/>
            <a:ext cx="781966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 typeface="Arial" panose="020B0604020202020204" pitchFamily="34" charset="0"/>
              <a:buChar char="•"/>
              <a:defRPr/>
            </a:pPr>
            <a:endParaRPr lang="en-US" altLang="en-US" sz="1800" dirty="0" smtClean="0"/>
          </a:p>
          <a:p>
            <a:pPr eaLnBrk="1" hangingPunct="1">
              <a:spcBef>
                <a:spcPct val="0"/>
              </a:spcBef>
              <a:buClrTx/>
              <a:buSzTx/>
              <a:buFont typeface="Arial" panose="020B0604020202020204" pitchFamily="34" charset="0"/>
              <a:buChar char="•"/>
              <a:defRPr/>
            </a:pPr>
            <a:r>
              <a:rPr lang="en-US" altLang="en-US" sz="1800" dirty="0" smtClean="0"/>
              <a:t>2 C.F.R. pt. 200 Effective Date </a:t>
            </a:r>
            <a:r>
              <a:rPr lang="en-US" altLang="en-US" sz="1800" dirty="0" smtClean="0">
                <a:sym typeface="Wingdings" panose="05000000000000000000" pitchFamily="2" charset="2"/>
              </a:rPr>
              <a:t></a:t>
            </a:r>
            <a:r>
              <a:rPr lang="en-US" altLang="en-US" sz="1800" dirty="0" smtClean="0"/>
              <a:t> December 26, 2014</a:t>
            </a:r>
          </a:p>
          <a:p>
            <a:pPr eaLnBrk="1" hangingPunct="1">
              <a:spcBef>
                <a:spcPct val="0"/>
              </a:spcBef>
              <a:buClrTx/>
              <a:buSzTx/>
              <a:buFont typeface="Arial" panose="020B0604020202020204" pitchFamily="34" charset="0"/>
              <a:buChar char="•"/>
              <a:defRPr/>
            </a:pPr>
            <a:r>
              <a:rPr lang="en-US" altLang="en-US" sz="1800" dirty="0" smtClean="0"/>
              <a:t>First Additional Fiscal Year (FY) </a:t>
            </a:r>
            <a:r>
              <a:rPr lang="en-US" altLang="en-US" sz="1800" dirty="0" smtClean="0">
                <a:sym typeface="Wingdings" panose="05000000000000000000" pitchFamily="2" charset="2"/>
              </a:rPr>
              <a:t></a:t>
            </a:r>
            <a:r>
              <a:rPr lang="en-US" altLang="en-US" sz="1800" dirty="0" smtClean="0"/>
              <a:t> Begins on the start of the first FY after December 26, 2014, which is October 1, 2015 in this example.</a:t>
            </a:r>
          </a:p>
          <a:p>
            <a:pPr eaLnBrk="1" hangingPunct="1">
              <a:spcBef>
                <a:spcPct val="0"/>
              </a:spcBef>
              <a:buClrTx/>
              <a:buSzTx/>
              <a:buFont typeface="Arial" panose="020B0604020202020204" pitchFamily="34" charset="0"/>
              <a:buChar char="•"/>
              <a:defRPr/>
            </a:pPr>
            <a:r>
              <a:rPr lang="en-US" altLang="en-US" sz="1800" dirty="0" smtClean="0"/>
              <a:t>Second Additional FY – Same start/end dates as applicable for the first additional FY</a:t>
            </a:r>
            <a:endParaRPr lang="en-US" altLang="en-US" sz="1800" dirty="0"/>
          </a:p>
          <a:p>
            <a:pPr eaLnBrk="1" hangingPunct="1">
              <a:spcBef>
                <a:spcPct val="0"/>
              </a:spcBef>
              <a:buClrTx/>
              <a:buSzTx/>
              <a:buFont typeface="Arial" panose="020B0604020202020204" pitchFamily="34" charset="0"/>
              <a:buChar char="•"/>
              <a:defRPr/>
            </a:pPr>
            <a:r>
              <a:rPr lang="en-US" altLang="en-US" sz="1800" dirty="0" smtClean="0"/>
              <a:t>Third Additional FY – </a:t>
            </a:r>
            <a:r>
              <a:rPr lang="en-US" altLang="en-US" sz="1800" dirty="0"/>
              <a:t>Same start/end dates as applicable for the first </a:t>
            </a:r>
            <a:r>
              <a:rPr lang="en-US" altLang="en-US" sz="1800" dirty="0" smtClean="0"/>
              <a:t>and second additional FYs</a:t>
            </a:r>
          </a:p>
        </p:txBody>
      </p:sp>
      <p:sp>
        <p:nvSpPr>
          <p:cNvPr id="47" name="Rectangle 46"/>
          <p:cNvSpPr/>
          <p:nvPr/>
        </p:nvSpPr>
        <p:spPr>
          <a:xfrm>
            <a:off x="827809" y="3962957"/>
            <a:ext cx="304800" cy="1122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OCT 2015</a:t>
            </a:r>
            <a:endParaRPr lang="en-US" dirty="0">
              <a:solidFill>
                <a:schemeClr val="tx1"/>
              </a:solidFill>
            </a:endParaRPr>
          </a:p>
        </p:txBody>
      </p:sp>
      <p:sp>
        <p:nvSpPr>
          <p:cNvPr id="48" name="Rectangle 47"/>
          <p:cNvSpPr/>
          <p:nvPr/>
        </p:nvSpPr>
        <p:spPr>
          <a:xfrm>
            <a:off x="1132609" y="3962957"/>
            <a:ext cx="304800" cy="1122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NOV</a:t>
            </a:r>
          </a:p>
        </p:txBody>
      </p:sp>
      <p:sp>
        <p:nvSpPr>
          <p:cNvPr id="49" name="Rectangle 48"/>
          <p:cNvSpPr/>
          <p:nvPr/>
        </p:nvSpPr>
        <p:spPr>
          <a:xfrm>
            <a:off x="1437409" y="3962957"/>
            <a:ext cx="304800" cy="1122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DEC</a:t>
            </a:r>
          </a:p>
        </p:txBody>
      </p:sp>
      <p:sp>
        <p:nvSpPr>
          <p:cNvPr id="50" name="Rectangle 49"/>
          <p:cNvSpPr/>
          <p:nvPr/>
        </p:nvSpPr>
        <p:spPr>
          <a:xfrm>
            <a:off x="1742209" y="3962957"/>
            <a:ext cx="304800" cy="1122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JAN 2016</a:t>
            </a:r>
            <a:endParaRPr lang="en-US" dirty="0">
              <a:solidFill>
                <a:schemeClr val="tx1"/>
              </a:solidFill>
            </a:endParaRPr>
          </a:p>
        </p:txBody>
      </p:sp>
      <p:sp>
        <p:nvSpPr>
          <p:cNvPr id="51" name="Rectangle 50"/>
          <p:cNvSpPr/>
          <p:nvPr/>
        </p:nvSpPr>
        <p:spPr>
          <a:xfrm>
            <a:off x="2047009" y="3962957"/>
            <a:ext cx="304800" cy="1122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FEB</a:t>
            </a:r>
          </a:p>
        </p:txBody>
      </p:sp>
      <p:sp>
        <p:nvSpPr>
          <p:cNvPr id="52" name="Rectangle 51"/>
          <p:cNvSpPr/>
          <p:nvPr/>
        </p:nvSpPr>
        <p:spPr>
          <a:xfrm>
            <a:off x="2351809" y="3962957"/>
            <a:ext cx="304800" cy="1122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MAR</a:t>
            </a:r>
          </a:p>
        </p:txBody>
      </p:sp>
      <p:sp>
        <p:nvSpPr>
          <p:cNvPr id="53" name="Rectangle 52"/>
          <p:cNvSpPr/>
          <p:nvPr/>
        </p:nvSpPr>
        <p:spPr>
          <a:xfrm>
            <a:off x="2656609" y="3962957"/>
            <a:ext cx="304800" cy="11227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APR</a:t>
            </a:r>
          </a:p>
        </p:txBody>
      </p:sp>
      <p:sp>
        <p:nvSpPr>
          <p:cNvPr id="54" name="Rectangle 53"/>
          <p:cNvSpPr/>
          <p:nvPr/>
        </p:nvSpPr>
        <p:spPr>
          <a:xfrm>
            <a:off x="2951018" y="3973347"/>
            <a:ext cx="315191" cy="11124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MAY</a:t>
            </a:r>
          </a:p>
        </p:txBody>
      </p:sp>
      <p:sp>
        <p:nvSpPr>
          <p:cNvPr id="55" name="Rectangle 54"/>
          <p:cNvSpPr/>
          <p:nvPr/>
        </p:nvSpPr>
        <p:spPr>
          <a:xfrm>
            <a:off x="3266209" y="3973347"/>
            <a:ext cx="304800" cy="11124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JUN</a:t>
            </a:r>
          </a:p>
        </p:txBody>
      </p:sp>
      <p:sp>
        <p:nvSpPr>
          <p:cNvPr id="56" name="Rectangle 55"/>
          <p:cNvSpPr/>
          <p:nvPr/>
        </p:nvSpPr>
        <p:spPr>
          <a:xfrm>
            <a:off x="3571009" y="3973347"/>
            <a:ext cx="304800" cy="11124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JUL</a:t>
            </a:r>
          </a:p>
        </p:txBody>
      </p:sp>
      <p:sp>
        <p:nvSpPr>
          <p:cNvPr id="57" name="Rectangle 56"/>
          <p:cNvSpPr/>
          <p:nvPr/>
        </p:nvSpPr>
        <p:spPr>
          <a:xfrm>
            <a:off x="4180609" y="3973347"/>
            <a:ext cx="304800" cy="11124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SEP 2016</a:t>
            </a:r>
            <a:endParaRPr lang="en-US" dirty="0">
              <a:solidFill>
                <a:schemeClr val="tx1"/>
              </a:solidFill>
            </a:endParaRPr>
          </a:p>
        </p:txBody>
      </p:sp>
      <p:sp>
        <p:nvSpPr>
          <p:cNvPr id="58" name="Rectangle 57"/>
          <p:cNvSpPr/>
          <p:nvPr/>
        </p:nvSpPr>
        <p:spPr>
          <a:xfrm>
            <a:off x="3875809" y="3973347"/>
            <a:ext cx="304800" cy="11124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AUG</a:t>
            </a:r>
          </a:p>
        </p:txBody>
      </p:sp>
      <p:sp>
        <p:nvSpPr>
          <p:cNvPr id="59" name="Rectangle 58"/>
          <p:cNvSpPr/>
          <p:nvPr/>
        </p:nvSpPr>
        <p:spPr>
          <a:xfrm>
            <a:off x="44958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OCT 2016</a:t>
            </a:r>
            <a:endParaRPr lang="en-US" dirty="0">
              <a:solidFill>
                <a:schemeClr val="tx1"/>
              </a:solidFill>
            </a:endParaRPr>
          </a:p>
        </p:txBody>
      </p:sp>
      <p:sp>
        <p:nvSpPr>
          <p:cNvPr id="60" name="Rectangle 59"/>
          <p:cNvSpPr/>
          <p:nvPr/>
        </p:nvSpPr>
        <p:spPr>
          <a:xfrm>
            <a:off x="4800600" y="3952544"/>
            <a:ext cx="304800" cy="112279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NOV</a:t>
            </a:r>
          </a:p>
        </p:txBody>
      </p:sp>
      <p:sp>
        <p:nvSpPr>
          <p:cNvPr id="61" name="Rectangle 60"/>
          <p:cNvSpPr/>
          <p:nvPr/>
        </p:nvSpPr>
        <p:spPr>
          <a:xfrm>
            <a:off x="5105400" y="3947348"/>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DEC</a:t>
            </a:r>
          </a:p>
        </p:txBody>
      </p:sp>
      <p:sp>
        <p:nvSpPr>
          <p:cNvPr id="62" name="Rectangle 61"/>
          <p:cNvSpPr/>
          <p:nvPr/>
        </p:nvSpPr>
        <p:spPr>
          <a:xfrm>
            <a:off x="54102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JAN 2017</a:t>
            </a:r>
            <a:endParaRPr lang="en-US" dirty="0">
              <a:solidFill>
                <a:schemeClr val="tx1"/>
              </a:solidFill>
            </a:endParaRPr>
          </a:p>
        </p:txBody>
      </p:sp>
      <p:sp>
        <p:nvSpPr>
          <p:cNvPr id="63" name="Rectangle 62"/>
          <p:cNvSpPr/>
          <p:nvPr/>
        </p:nvSpPr>
        <p:spPr>
          <a:xfrm>
            <a:off x="57150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FEB</a:t>
            </a:r>
          </a:p>
        </p:txBody>
      </p:sp>
      <p:sp>
        <p:nvSpPr>
          <p:cNvPr id="64" name="Rectangle 63"/>
          <p:cNvSpPr/>
          <p:nvPr/>
        </p:nvSpPr>
        <p:spPr>
          <a:xfrm>
            <a:off x="60198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MAR</a:t>
            </a:r>
          </a:p>
        </p:txBody>
      </p:sp>
      <p:sp>
        <p:nvSpPr>
          <p:cNvPr id="65" name="Rectangle 64"/>
          <p:cNvSpPr/>
          <p:nvPr/>
        </p:nvSpPr>
        <p:spPr>
          <a:xfrm>
            <a:off x="63246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APR</a:t>
            </a:r>
          </a:p>
        </p:txBody>
      </p:sp>
      <p:sp>
        <p:nvSpPr>
          <p:cNvPr id="66" name="Rectangle 65"/>
          <p:cNvSpPr/>
          <p:nvPr/>
        </p:nvSpPr>
        <p:spPr>
          <a:xfrm>
            <a:off x="66294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MAY</a:t>
            </a:r>
          </a:p>
        </p:txBody>
      </p:sp>
      <p:sp>
        <p:nvSpPr>
          <p:cNvPr id="67" name="Rectangle 66"/>
          <p:cNvSpPr/>
          <p:nvPr/>
        </p:nvSpPr>
        <p:spPr>
          <a:xfrm>
            <a:off x="69342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JUN</a:t>
            </a:r>
          </a:p>
        </p:txBody>
      </p:sp>
      <p:sp>
        <p:nvSpPr>
          <p:cNvPr id="68" name="Rectangle 67"/>
          <p:cNvSpPr/>
          <p:nvPr/>
        </p:nvSpPr>
        <p:spPr>
          <a:xfrm>
            <a:off x="72390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JUL</a:t>
            </a:r>
          </a:p>
        </p:txBody>
      </p:sp>
      <p:sp>
        <p:nvSpPr>
          <p:cNvPr id="69" name="Rectangle 68"/>
          <p:cNvSpPr/>
          <p:nvPr/>
        </p:nvSpPr>
        <p:spPr>
          <a:xfrm>
            <a:off x="78486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SEP 2017</a:t>
            </a:r>
            <a:endParaRPr lang="en-US" dirty="0">
              <a:solidFill>
                <a:schemeClr val="tx1"/>
              </a:solidFill>
            </a:endParaRPr>
          </a:p>
        </p:txBody>
      </p:sp>
      <p:sp>
        <p:nvSpPr>
          <p:cNvPr id="70" name="Rectangle 69"/>
          <p:cNvSpPr/>
          <p:nvPr/>
        </p:nvSpPr>
        <p:spPr>
          <a:xfrm>
            <a:off x="7543800" y="3952544"/>
            <a:ext cx="304800" cy="11124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AUG</a:t>
            </a:r>
          </a:p>
        </p:txBody>
      </p:sp>
      <p:sp>
        <p:nvSpPr>
          <p:cNvPr id="71" name="Rectangle 70"/>
          <p:cNvSpPr/>
          <p:nvPr/>
        </p:nvSpPr>
        <p:spPr>
          <a:xfrm>
            <a:off x="838200" y="5059753"/>
            <a:ext cx="3657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dirty="0" smtClean="0">
                <a:solidFill>
                  <a:schemeClr val="tx1"/>
                </a:solidFill>
              </a:rPr>
              <a:t>Fiscal Year </a:t>
            </a:r>
            <a:r>
              <a:rPr lang="en-US" dirty="0">
                <a:solidFill>
                  <a:schemeClr val="tx1"/>
                </a:solidFill>
              </a:rPr>
              <a:t>16                    	                                                                                         </a:t>
            </a:r>
          </a:p>
        </p:txBody>
      </p:sp>
      <p:sp>
        <p:nvSpPr>
          <p:cNvPr id="72" name="Rectangle 71"/>
          <p:cNvSpPr/>
          <p:nvPr/>
        </p:nvSpPr>
        <p:spPr>
          <a:xfrm>
            <a:off x="4495800" y="5059753"/>
            <a:ext cx="36576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dirty="0" smtClean="0">
                <a:solidFill>
                  <a:schemeClr val="bg1">
                    <a:lumMod val="85000"/>
                  </a:schemeClr>
                </a:solidFill>
              </a:rPr>
              <a:t>Fiscal Year </a:t>
            </a:r>
            <a:r>
              <a:rPr lang="en-US" dirty="0">
                <a:solidFill>
                  <a:schemeClr val="bg1">
                    <a:lumMod val="85000"/>
                  </a:schemeClr>
                </a:solidFill>
              </a:rPr>
              <a:t>17</a:t>
            </a:r>
          </a:p>
        </p:txBody>
      </p:sp>
      <p:cxnSp>
        <p:nvCxnSpPr>
          <p:cNvPr id="73" name="Straight Connector 72"/>
          <p:cNvCxnSpPr/>
          <p:nvPr/>
        </p:nvCxnSpPr>
        <p:spPr>
          <a:xfrm>
            <a:off x="827809" y="3947348"/>
            <a:ext cx="36576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95800" y="3947348"/>
            <a:ext cx="3657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210" name="Title 1"/>
          <p:cNvSpPr>
            <a:spLocks noGrp="1"/>
          </p:cNvSpPr>
          <p:nvPr>
            <p:ph type="title"/>
          </p:nvPr>
        </p:nvSpPr>
        <p:spPr>
          <a:xfrm>
            <a:off x="304800" y="-207130"/>
            <a:ext cx="8534400" cy="959639"/>
          </a:xfrm>
        </p:spPr>
        <p:txBody>
          <a:bodyPr/>
          <a:lstStyle/>
          <a:p>
            <a:pPr eaLnBrk="1" hangingPunct="1"/>
            <a:r>
              <a:rPr lang="en-US" altLang="en-US" sz="3200" b="1" u="sng" dirty="0" smtClean="0">
                <a:solidFill>
                  <a:srgbClr val="7B9899"/>
                </a:solidFill>
              </a:rPr>
              <a:t>Background</a:t>
            </a:r>
          </a:p>
        </p:txBody>
      </p:sp>
      <p:sp>
        <p:nvSpPr>
          <p:cNvPr id="50211" name="TextBox 4"/>
          <p:cNvSpPr txBox="1">
            <a:spLocks noChangeArrowheads="1"/>
          </p:cNvSpPr>
          <p:nvPr/>
        </p:nvSpPr>
        <p:spPr bwMode="auto">
          <a:xfrm>
            <a:off x="617538" y="851547"/>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t>
            </a:r>
            <a:r>
              <a:rPr lang="en-US" altLang="en-US" sz="1400" dirty="0">
                <a:latin typeface="Arial" panose="020B0604020202020204" pitchFamily="34" charset="0"/>
              </a:rPr>
              <a:t> </a:t>
            </a:r>
            <a:r>
              <a:rPr lang="en-US" altLang="en-US" sz="1400" b="1" dirty="0">
                <a:latin typeface="Arial" panose="020B0604020202020204" pitchFamily="34" charset="0"/>
              </a:rPr>
              <a:t>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smtClean="0">
                <a:latin typeface="Arial" panose="020B0604020202020204" pitchFamily="34" charset="0"/>
              </a:rPr>
              <a:t>Contracting</a:t>
            </a:r>
            <a:r>
              <a:rPr lang="en-US" altLang="en-US" sz="1400" dirty="0" smtClean="0">
                <a:latin typeface="Arial" panose="020B0604020202020204" pitchFamily="34" charset="0"/>
              </a:rPr>
              <a:t>      </a:t>
            </a:r>
            <a:endParaRPr lang="en-US" altLang="en-US" sz="1400" dirty="0">
              <a:latin typeface="Arial" panose="020B0604020202020204" pitchFamily="34" charset="0"/>
            </a:endParaRPr>
          </a:p>
        </p:txBody>
      </p:sp>
      <p:sp>
        <p:nvSpPr>
          <p:cNvPr id="78" name="Rounded Rectangle 77"/>
          <p:cNvSpPr/>
          <p:nvPr/>
        </p:nvSpPr>
        <p:spPr>
          <a:xfrm>
            <a:off x="5022273" y="827330"/>
            <a:ext cx="1328738"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dirty="0">
              <a:solidFill>
                <a:srgbClr val="FFFFFF"/>
              </a:solidFill>
              <a:latin typeface="Georgia" panose="02040502050405020303" pitchFamily="18" charset="0"/>
            </a:endParaRPr>
          </a:p>
        </p:txBody>
      </p:sp>
      <p:sp>
        <p:nvSpPr>
          <p:cNvPr id="91" name="Rectangle 90"/>
          <p:cNvSpPr/>
          <p:nvPr/>
        </p:nvSpPr>
        <p:spPr>
          <a:xfrm>
            <a:off x="4506191"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OCT 2017</a:t>
            </a:r>
            <a:endParaRPr lang="en-US" dirty="0">
              <a:solidFill>
                <a:schemeClr val="tx1"/>
              </a:solidFill>
            </a:endParaRPr>
          </a:p>
        </p:txBody>
      </p:sp>
      <p:sp>
        <p:nvSpPr>
          <p:cNvPr id="92" name="Rectangle 91"/>
          <p:cNvSpPr/>
          <p:nvPr/>
        </p:nvSpPr>
        <p:spPr>
          <a:xfrm>
            <a:off x="4810991" y="5308296"/>
            <a:ext cx="306224" cy="1128040"/>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NOV</a:t>
            </a:r>
          </a:p>
        </p:txBody>
      </p:sp>
      <p:sp>
        <p:nvSpPr>
          <p:cNvPr id="93" name="Rectangle 92"/>
          <p:cNvSpPr/>
          <p:nvPr/>
        </p:nvSpPr>
        <p:spPr>
          <a:xfrm>
            <a:off x="5068528" y="5303148"/>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DEC</a:t>
            </a:r>
          </a:p>
        </p:txBody>
      </p:sp>
      <p:sp>
        <p:nvSpPr>
          <p:cNvPr id="94" name="Rectangle 93"/>
          <p:cNvSpPr/>
          <p:nvPr/>
        </p:nvSpPr>
        <p:spPr>
          <a:xfrm>
            <a:off x="53733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JAN 2018</a:t>
            </a:r>
            <a:endParaRPr lang="en-US" dirty="0">
              <a:solidFill>
                <a:schemeClr val="tx1"/>
              </a:solidFill>
            </a:endParaRPr>
          </a:p>
        </p:txBody>
      </p:sp>
      <p:sp>
        <p:nvSpPr>
          <p:cNvPr id="95" name="Rectangle 94"/>
          <p:cNvSpPr/>
          <p:nvPr/>
        </p:nvSpPr>
        <p:spPr>
          <a:xfrm>
            <a:off x="56781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FEB</a:t>
            </a:r>
          </a:p>
        </p:txBody>
      </p:sp>
      <p:sp>
        <p:nvSpPr>
          <p:cNvPr id="96" name="Rectangle 95"/>
          <p:cNvSpPr/>
          <p:nvPr/>
        </p:nvSpPr>
        <p:spPr>
          <a:xfrm>
            <a:off x="59829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MAR</a:t>
            </a:r>
          </a:p>
        </p:txBody>
      </p:sp>
      <p:sp>
        <p:nvSpPr>
          <p:cNvPr id="97" name="Rectangle 96"/>
          <p:cNvSpPr/>
          <p:nvPr/>
        </p:nvSpPr>
        <p:spPr>
          <a:xfrm>
            <a:off x="62877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APR</a:t>
            </a:r>
          </a:p>
        </p:txBody>
      </p:sp>
      <p:sp>
        <p:nvSpPr>
          <p:cNvPr id="98" name="Rectangle 97"/>
          <p:cNvSpPr/>
          <p:nvPr/>
        </p:nvSpPr>
        <p:spPr>
          <a:xfrm>
            <a:off x="65925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MAY</a:t>
            </a:r>
          </a:p>
        </p:txBody>
      </p:sp>
      <p:sp>
        <p:nvSpPr>
          <p:cNvPr id="99" name="Rectangle 98"/>
          <p:cNvSpPr/>
          <p:nvPr/>
        </p:nvSpPr>
        <p:spPr>
          <a:xfrm>
            <a:off x="68973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JUN</a:t>
            </a:r>
          </a:p>
        </p:txBody>
      </p:sp>
      <p:sp>
        <p:nvSpPr>
          <p:cNvPr id="100" name="Rectangle 99"/>
          <p:cNvSpPr/>
          <p:nvPr/>
        </p:nvSpPr>
        <p:spPr>
          <a:xfrm>
            <a:off x="72021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JUL</a:t>
            </a:r>
          </a:p>
        </p:txBody>
      </p:sp>
      <p:sp>
        <p:nvSpPr>
          <p:cNvPr id="101" name="Rectangle 100"/>
          <p:cNvSpPr/>
          <p:nvPr/>
        </p:nvSpPr>
        <p:spPr>
          <a:xfrm>
            <a:off x="78117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smtClean="0">
                <a:solidFill>
                  <a:schemeClr val="tx1"/>
                </a:solidFill>
              </a:rPr>
              <a:t>SEP 2018</a:t>
            </a:r>
            <a:endParaRPr lang="en-US" dirty="0">
              <a:solidFill>
                <a:schemeClr val="tx1"/>
              </a:solidFill>
            </a:endParaRPr>
          </a:p>
        </p:txBody>
      </p:sp>
      <p:sp>
        <p:nvSpPr>
          <p:cNvPr id="102" name="Rectangle 101"/>
          <p:cNvSpPr/>
          <p:nvPr/>
        </p:nvSpPr>
        <p:spPr>
          <a:xfrm>
            <a:off x="7506928" y="5308344"/>
            <a:ext cx="306224" cy="1117601"/>
          </a:xfrm>
          <a:prstGeom prst="rect">
            <a:avLst/>
          </a:prstGeom>
          <a:solidFill>
            <a:srgbClr val="E2AC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hangingPunct="1">
              <a:defRPr/>
            </a:pPr>
            <a:r>
              <a:rPr lang="en-US" dirty="0">
                <a:solidFill>
                  <a:schemeClr val="tx1"/>
                </a:solidFill>
              </a:rPr>
              <a:t>AUG</a:t>
            </a:r>
          </a:p>
        </p:txBody>
      </p:sp>
      <p:sp>
        <p:nvSpPr>
          <p:cNvPr id="103" name="Rectangle 102"/>
          <p:cNvSpPr/>
          <p:nvPr/>
        </p:nvSpPr>
        <p:spPr>
          <a:xfrm>
            <a:off x="4485409" y="6395562"/>
            <a:ext cx="3632543" cy="22966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dirty="0" smtClean="0">
                <a:solidFill>
                  <a:schemeClr val="tx1"/>
                </a:solidFill>
              </a:rPr>
              <a:t>Fiscal Year 18</a:t>
            </a:r>
            <a:endParaRPr lang="en-US" dirty="0">
              <a:solidFill>
                <a:schemeClr val="tx1"/>
              </a:solidFill>
            </a:endParaRPr>
          </a:p>
        </p:txBody>
      </p:sp>
      <p:cxnSp>
        <p:nvCxnSpPr>
          <p:cNvPr id="104" name="Straight Connector 103"/>
          <p:cNvCxnSpPr/>
          <p:nvPr/>
        </p:nvCxnSpPr>
        <p:spPr>
          <a:xfrm flipV="1">
            <a:off x="4485409" y="5295750"/>
            <a:ext cx="3657600"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972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52227"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a:t>
            </a:r>
            <a:r>
              <a:rPr lang="en-US" altLang="en-US" sz="1400" dirty="0">
                <a:latin typeface="Arial" panose="020B0604020202020204" pitchFamily="34" charset="0"/>
              </a:rPr>
              <a:t>                    </a:t>
            </a:r>
            <a:r>
              <a:rPr lang="en-US" altLang="en-US" sz="1400" b="1" dirty="0" smtClean="0">
                <a:latin typeface="Arial" panose="020B0604020202020204" pitchFamily="34" charset="0"/>
              </a:rPr>
              <a:t>Contracting </a:t>
            </a:r>
            <a:r>
              <a:rPr lang="en-US" altLang="en-US" sz="1400" dirty="0" smtClean="0">
                <a:latin typeface="Arial" panose="020B0604020202020204" pitchFamily="34" charset="0"/>
              </a:rPr>
              <a:t>     </a:t>
            </a:r>
            <a:endParaRPr lang="en-US" altLang="en-US" sz="1400" dirty="0">
              <a:latin typeface="Arial" panose="020B0604020202020204" pitchFamily="34" charset="0"/>
            </a:endParaRPr>
          </a:p>
        </p:txBody>
      </p:sp>
      <p:sp>
        <p:nvSpPr>
          <p:cNvPr id="38" name="Rounded Rectangle 37"/>
          <p:cNvSpPr/>
          <p:nvPr/>
        </p:nvSpPr>
        <p:spPr>
          <a:xfrm>
            <a:off x="7056727" y="723900"/>
            <a:ext cx="1328737" cy="339725"/>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
        <p:nvSpPr>
          <p:cNvPr id="40" name="Content Placeholder 2"/>
          <p:cNvSpPr>
            <a:spLocks noGrp="1"/>
          </p:cNvSpPr>
          <p:nvPr>
            <p:ph sz="quarter" idx="1"/>
          </p:nvPr>
        </p:nvSpPr>
        <p:spPr>
          <a:xfrm>
            <a:off x="301625" y="1527175"/>
            <a:ext cx="8504238" cy="5137150"/>
          </a:xfrm>
        </p:spPr>
        <p:txBody>
          <a:bodyPr>
            <a:normAutofit/>
          </a:bodyPr>
          <a:lstStyle/>
          <a:p>
            <a:pPr marL="274320" indent="-274320" eaLnBrk="1" fontAlgn="auto" hangingPunct="1">
              <a:spcAft>
                <a:spcPts val="0"/>
              </a:spcAft>
              <a:buFont typeface="Wingdings 2"/>
              <a:buChar char=""/>
              <a:defRPr/>
            </a:pPr>
            <a:r>
              <a:rPr lang="en-US" sz="2400" u="sng" dirty="0"/>
              <a:t>N</a:t>
            </a:r>
            <a:r>
              <a:rPr lang="en-US" sz="2400" u="sng" dirty="0" smtClean="0"/>
              <a:t>on-Federal entities </a:t>
            </a:r>
            <a:r>
              <a:rPr lang="en-US" sz="2400" u="sng" dirty="0"/>
              <a:t>will often use contractors to help them carry out their Stafford Act awards or subawards.</a:t>
            </a:r>
          </a:p>
          <a:p>
            <a:pPr marL="548640" lvl="1" indent="-274320" eaLnBrk="1" fontAlgn="auto" hangingPunct="1">
              <a:spcAft>
                <a:spcPts val="0"/>
              </a:spcAft>
              <a:buFont typeface="Wingdings"/>
              <a:buChar char=""/>
              <a:defRPr/>
            </a:pPr>
            <a:r>
              <a:rPr lang="en-US" sz="2100" dirty="0" smtClean="0">
                <a:solidFill>
                  <a:schemeClr val="tx1"/>
                </a:solidFill>
              </a:rPr>
              <a:t>For example, a </a:t>
            </a:r>
            <a:r>
              <a:rPr lang="en-US" sz="2100" dirty="0">
                <a:solidFill>
                  <a:schemeClr val="tx1"/>
                </a:solidFill>
              </a:rPr>
              <a:t>non-Federal entity may receive a Public Assistance award to restore a damaged building, and </a:t>
            </a:r>
            <a:r>
              <a:rPr lang="en-US" sz="2100" dirty="0" smtClean="0">
                <a:solidFill>
                  <a:schemeClr val="tx1"/>
                </a:solidFill>
              </a:rPr>
              <a:t>then </a:t>
            </a:r>
            <a:r>
              <a:rPr lang="en-US" sz="2100" dirty="0">
                <a:solidFill>
                  <a:schemeClr val="tx1"/>
                </a:solidFill>
              </a:rPr>
              <a:t>award a contract to a construction company to do the work.</a:t>
            </a:r>
          </a:p>
          <a:p>
            <a:pPr marL="548640" lvl="1" indent="-274320" eaLnBrk="1" fontAlgn="auto" hangingPunct="1">
              <a:spcAft>
                <a:spcPts val="0"/>
              </a:spcAft>
              <a:buFont typeface="Wingdings"/>
              <a:buChar char=""/>
              <a:defRPr/>
            </a:pPr>
            <a:r>
              <a:rPr lang="en-US" sz="2100" dirty="0">
                <a:solidFill>
                  <a:schemeClr val="tx1"/>
                </a:solidFill>
              </a:rPr>
              <a:t>The contract is a </a:t>
            </a:r>
            <a:r>
              <a:rPr lang="en-US" sz="2100" i="1" u="sng" dirty="0">
                <a:solidFill>
                  <a:schemeClr val="tx1"/>
                </a:solidFill>
              </a:rPr>
              <a:t>commercial transaction</a:t>
            </a:r>
            <a:r>
              <a:rPr lang="en-US" sz="2100" dirty="0">
                <a:solidFill>
                  <a:schemeClr val="tx1"/>
                </a:solidFill>
              </a:rPr>
              <a:t> </a:t>
            </a:r>
          </a:p>
          <a:p>
            <a:pPr marL="274320" lvl="1" indent="0" eaLnBrk="1" fontAlgn="auto" hangingPunct="1">
              <a:spcAft>
                <a:spcPts val="0"/>
              </a:spcAft>
              <a:buFont typeface="Wingdings" panose="05000000000000000000" pitchFamily="2" charset="2"/>
              <a:buNone/>
              <a:defRPr/>
            </a:pPr>
            <a:r>
              <a:rPr lang="en-US" sz="2100" dirty="0">
                <a:solidFill>
                  <a:schemeClr val="tx1"/>
                </a:solidFill>
              </a:rPr>
              <a:t>     between the non-Federal </a:t>
            </a:r>
          </a:p>
          <a:p>
            <a:pPr marL="274320" lvl="1" indent="0" eaLnBrk="1" fontAlgn="auto" hangingPunct="1">
              <a:spcAft>
                <a:spcPts val="0"/>
              </a:spcAft>
              <a:buFont typeface="Wingdings" panose="05000000000000000000" pitchFamily="2" charset="2"/>
              <a:buNone/>
              <a:defRPr/>
            </a:pPr>
            <a:r>
              <a:rPr lang="en-US" sz="2100" dirty="0">
                <a:solidFill>
                  <a:schemeClr val="tx1"/>
                </a:solidFill>
              </a:rPr>
              <a:t>     entity and its </a:t>
            </a:r>
            <a:r>
              <a:rPr lang="en-US" sz="2100" dirty="0" smtClean="0">
                <a:solidFill>
                  <a:schemeClr val="tx1"/>
                </a:solidFill>
              </a:rPr>
              <a:t>contractor. </a:t>
            </a:r>
          </a:p>
          <a:p>
            <a:pPr marL="617220" lvl="1" indent="-342900" eaLnBrk="1" fontAlgn="auto" hangingPunct="1">
              <a:spcAft>
                <a:spcPts val="0"/>
              </a:spcAft>
              <a:defRPr/>
            </a:pPr>
            <a:r>
              <a:rPr lang="en-US" sz="2100" dirty="0" smtClean="0">
                <a:solidFill>
                  <a:schemeClr val="tx1"/>
                </a:solidFill>
              </a:rPr>
              <a:t>FEMA </a:t>
            </a:r>
            <a:r>
              <a:rPr lang="en-US" sz="2100" dirty="0">
                <a:solidFill>
                  <a:schemeClr val="tx1"/>
                </a:solidFill>
              </a:rPr>
              <a:t>has no </a:t>
            </a:r>
            <a:r>
              <a:rPr lang="en-US" sz="2100" dirty="0" smtClean="0">
                <a:solidFill>
                  <a:schemeClr val="tx1"/>
                </a:solidFill>
              </a:rPr>
              <a:t> </a:t>
            </a:r>
            <a:endParaRPr lang="en-US" sz="2100" dirty="0">
              <a:solidFill>
                <a:schemeClr val="tx1"/>
              </a:solidFill>
            </a:endParaRPr>
          </a:p>
          <a:p>
            <a:pPr marL="274320" lvl="1" indent="0" eaLnBrk="1" fontAlgn="auto" hangingPunct="1">
              <a:spcAft>
                <a:spcPts val="0"/>
              </a:spcAft>
              <a:buFont typeface="Wingdings" panose="05000000000000000000" pitchFamily="2" charset="2"/>
              <a:buNone/>
              <a:defRPr/>
            </a:pPr>
            <a:r>
              <a:rPr lang="en-US" sz="2100" dirty="0">
                <a:solidFill>
                  <a:schemeClr val="tx1"/>
                </a:solidFill>
              </a:rPr>
              <a:t>     </a:t>
            </a:r>
            <a:r>
              <a:rPr lang="en-US" sz="2100" dirty="0" smtClean="0">
                <a:solidFill>
                  <a:schemeClr val="tx1"/>
                </a:solidFill>
              </a:rPr>
              <a:t>contractual relationship </a:t>
            </a:r>
          </a:p>
          <a:p>
            <a:pPr marL="274320" lvl="1" indent="0" eaLnBrk="1" fontAlgn="auto" hangingPunct="1">
              <a:spcAft>
                <a:spcPts val="0"/>
              </a:spcAft>
              <a:buFont typeface="Wingdings" panose="05000000000000000000" pitchFamily="2" charset="2"/>
              <a:buNone/>
              <a:defRPr/>
            </a:pPr>
            <a:r>
              <a:rPr lang="en-US" sz="2100" dirty="0">
                <a:solidFill>
                  <a:schemeClr val="tx1"/>
                </a:solidFill>
              </a:rPr>
              <a:t> </a:t>
            </a:r>
            <a:r>
              <a:rPr lang="en-US" sz="2100" dirty="0" smtClean="0">
                <a:solidFill>
                  <a:schemeClr val="tx1"/>
                </a:solidFill>
              </a:rPr>
              <a:t>    with the contractor, but…</a:t>
            </a:r>
            <a:endParaRPr lang="en-US" sz="2100" dirty="0">
              <a:solidFill>
                <a:schemeClr val="tx1"/>
              </a:solidFill>
            </a:endParaRPr>
          </a:p>
        </p:txBody>
      </p:sp>
      <p:pic>
        <p:nvPicPr>
          <p:cNvPr id="5223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3952218"/>
            <a:ext cx="3813465" cy="2106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sz="quarter" idx="1"/>
          </p:nvPr>
        </p:nvSpPr>
        <p:spPr>
          <a:xfrm>
            <a:off x="301625" y="1527175"/>
            <a:ext cx="8504238" cy="5137150"/>
          </a:xfrm>
        </p:spPr>
        <p:txBody>
          <a:bodyPr/>
          <a:lstStyle/>
          <a:p>
            <a:pPr marL="274320" indent="-274320" eaLnBrk="1" fontAlgn="auto" hangingPunct="1">
              <a:spcAft>
                <a:spcPts val="0"/>
              </a:spcAft>
              <a:buFont typeface="Wingdings 2"/>
              <a:buChar char=""/>
              <a:defRPr/>
            </a:pPr>
            <a:r>
              <a:rPr lang="en-US" sz="2200" u="sng" dirty="0"/>
              <a:t>Although the Federal government is not a party to the contract, the non-Federal entity must comply with the conditions attached to a grant in awarding federally-assisted contracts.</a:t>
            </a:r>
          </a:p>
          <a:p>
            <a:pPr marL="560070" lvl="1" indent="-285750" eaLnBrk="1" fontAlgn="auto" hangingPunct="1">
              <a:spcAft>
                <a:spcPts val="0"/>
              </a:spcAft>
              <a:buClrTx/>
              <a:defRPr/>
            </a:pPr>
            <a:r>
              <a:rPr lang="en-US" sz="2000" dirty="0">
                <a:solidFill>
                  <a:schemeClr val="tx1"/>
                </a:solidFill>
              </a:rPr>
              <a:t>A non-Federal entity must comply with the procurement requirements imposed by Federal law, executive orders, and </a:t>
            </a:r>
            <a:r>
              <a:rPr lang="en-US" sz="2000" dirty="0" smtClean="0">
                <a:solidFill>
                  <a:schemeClr val="tx1"/>
                </a:solidFill>
              </a:rPr>
              <a:t>federal </a:t>
            </a:r>
            <a:r>
              <a:rPr lang="en-US" sz="2000" dirty="0">
                <a:solidFill>
                  <a:schemeClr val="tx1"/>
                </a:solidFill>
              </a:rPr>
              <a:t>regulations.</a:t>
            </a:r>
          </a:p>
          <a:p>
            <a:pPr marL="548640" lvl="1" indent="-274320" eaLnBrk="1" fontAlgn="auto" hangingPunct="1">
              <a:spcAft>
                <a:spcPts val="0"/>
              </a:spcAft>
              <a:buClrTx/>
              <a:buFont typeface="Wingdings"/>
              <a:buChar char=""/>
              <a:defRPr/>
            </a:pPr>
            <a:r>
              <a:rPr lang="en-US" sz="2000" dirty="0">
                <a:solidFill>
                  <a:schemeClr val="tx1"/>
                </a:solidFill>
              </a:rPr>
              <a:t>These will control over non-Federal authorities (such as local procurement standards) to the extent they conflict with Federal requirements.</a:t>
            </a:r>
            <a:endParaRPr lang="en-US" altLang="en-US" sz="2000" dirty="0"/>
          </a:p>
          <a:p>
            <a:pPr eaLnBrk="1" hangingPunct="1">
              <a:defRPr/>
            </a:pPr>
            <a:r>
              <a:rPr lang="en-US" altLang="en-US" sz="2200" dirty="0"/>
              <a:t>The Uniform Rules set forth the various </a:t>
            </a:r>
            <a:r>
              <a:rPr lang="en-US" altLang="en-US" sz="2200" dirty="0" smtClean="0"/>
              <a:t>procurement </a:t>
            </a:r>
            <a:br>
              <a:rPr lang="en-US" altLang="en-US" sz="2200" dirty="0" smtClean="0"/>
            </a:br>
            <a:r>
              <a:rPr lang="en-US" altLang="en-US" sz="2200" dirty="0" smtClean="0"/>
              <a:t>standards </a:t>
            </a:r>
            <a:r>
              <a:rPr lang="en-US" altLang="en-US" sz="2200" dirty="0"/>
              <a:t>at </a:t>
            </a:r>
            <a:r>
              <a:rPr lang="en-US" altLang="en-US" sz="2200" dirty="0" smtClean="0"/>
              <a:t>2 </a:t>
            </a:r>
            <a:r>
              <a:rPr lang="en-US" altLang="en-US" sz="2200" dirty="0"/>
              <a:t>C.F.R. §§ 200.317 </a:t>
            </a:r>
            <a:r>
              <a:rPr lang="en-US" altLang="en-US" sz="2200" dirty="0" smtClean="0"/>
              <a:t>– .326</a:t>
            </a:r>
            <a:r>
              <a:rPr lang="en-US" altLang="en-US" sz="2200" dirty="0"/>
              <a:t>.</a:t>
            </a:r>
          </a:p>
        </p:txBody>
      </p:sp>
      <p:sp>
        <p:nvSpPr>
          <p:cNvPr id="54275"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54276"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Stafford Act                          Applicability                          Grace Period                </a:t>
            </a:r>
            <a:r>
              <a:rPr lang="en-US" altLang="en-US" sz="1400" b="1" dirty="0" smtClean="0">
                <a:latin typeface="Arial" panose="020B0604020202020204" pitchFamily="34" charset="0"/>
              </a:rPr>
              <a:t>Contracting </a:t>
            </a:r>
            <a:r>
              <a:rPr lang="en-US" altLang="en-US" sz="1400" dirty="0" smtClean="0">
                <a:latin typeface="Arial" panose="020B0604020202020204" pitchFamily="34" charset="0"/>
              </a:rPr>
              <a:t>     </a:t>
            </a:r>
            <a:endParaRPr lang="en-US" altLang="en-US" sz="1400" dirty="0">
              <a:latin typeface="Arial" panose="020B0604020202020204" pitchFamily="34" charset="0"/>
            </a:endParaRPr>
          </a:p>
        </p:txBody>
      </p:sp>
      <p:sp>
        <p:nvSpPr>
          <p:cNvPr id="10" name="Rounded Rectangle 9"/>
          <p:cNvSpPr/>
          <p:nvPr/>
        </p:nvSpPr>
        <p:spPr>
          <a:xfrm>
            <a:off x="7023246" y="736600"/>
            <a:ext cx="1215086" cy="315913"/>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grpSp>
        <p:nvGrpSpPr>
          <p:cNvPr id="6" name="Group 5"/>
          <p:cNvGrpSpPr>
            <a:grpSpLocks/>
          </p:cNvGrpSpPr>
          <p:nvPr/>
        </p:nvGrpSpPr>
        <p:grpSpPr bwMode="auto">
          <a:xfrm>
            <a:off x="7374731" y="4416135"/>
            <a:ext cx="863600" cy="1798581"/>
            <a:chOff x="2160276" y="3768131"/>
            <a:chExt cx="1280149" cy="2896194"/>
          </a:xfrm>
        </p:grpSpPr>
        <p:pic>
          <p:nvPicPr>
            <p:cNvPr id="5428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0276" y="3768131"/>
              <a:ext cx="1280149" cy="211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2858" y="5637714"/>
              <a:ext cx="754987" cy="102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Background</a:t>
            </a:r>
          </a:p>
        </p:txBody>
      </p:sp>
      <p:sp>
        <p:nvSpPr>
          <p:cNvPr id="56323" name="TextBox 4"/>
          <p:cNvSpPr txBox="1">
            <a:spLocks noChangeArrowheads="1"/>
          </p:cNvSpPr>
          <p:nvPr/>
        </p:nvSpPr>
        <p:spPr bwMode="auto">
          <a:xfrm>
            <a:off x="531813" y="723900"/>
            <a:ext cx="8221662"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dirty="0">
                <a:latin typeface="Arial" panose="020B0604020202020204" pitchFamily="34" charset="0"/>
              </a:rPr>
              <a:t>Applicability</a:t>
            </a:r>
            <a:r>
              <a:rPr lang="en-US" altLang="en-US" sz="1400" dirty="0">
                <a:latin typeface="Arial" panose="020B0604020202020204" pitchFamily="34" charset="0"/>
              </a:rPr>
              <a:t>                       </a:t>
            </a:r>
            <a:r>
              <a:rPr lang="en-US" altLang="en-US" sz="1400" b="1" dirty="0">
                <a:latin typeface="Arial" panose="020B0604020202020204" pitchFamily="34" charset="0"/>
              </a:rPr>
              <a:t>Grace Period                       Contracting  </a:t>
            </a:r>
            <a:r>
              <a:rPr lang="en-US" altLang="en-US" sz="1400" dirty="0">
                <a:latin typeface="Arial" panose="020B0604020202020204" pitchFamily="34" charset="0"/>
              </a:rPr>
              <a:t>               </a:t>
            </a:r>
            <a:r>
              <a:rPr lang="en-US" altLang="en-US" sz="1400" b="1" dirty="0" smtClean="0">
                <a:latin typeface="Arial" panose="020B0604020202020204" pitchFamily="34" charset="0"/>
              </a:rPr>
              <a:t>Noncompliance</a:t>
            </a:r>
            <a:r>
              <a:rPr lang="en-US" altLang="en-US" sz="1400" dirty="0" smtClean="0">
                <a:latin typeface="Arial" panose="020B0604020202020204" pitchFamily="34" charset="0"/>
              </a:rPr>
              <a:t>     </a:t>
            </a:r>
            <a:endParaRPr lang="en-US" altLang="en-US" sz="1400" dirty="0">
              <a:latin typeface="Arial" panose="020B0604020202020204" pitchFamily="34" charset="0"/>
            </a:endParaRPr>
          </a:p>
        </p:txBody>
      </p:sp>
      <p:sp>
        <p:nvSpPr>
          <p:cNvPr id="10" name="Rounded Rectangle 9"/>
          <p:cNvSpPr/>
          <p:nvPr/>
        </p:nvSpPr>
        <p:spPr>
          <a:xfrm>
            <a:off x="6802582" y="714952"/>
            <a:ext cx="1443038" cy="323850"/>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pic>
        <p:nvPicPr>
          <p:cNvPr id="563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954338"/>
            <a:ext cx="18923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2223655" y="1755775"/>
            <a:ext cx="6529820" cy="4385252"/>
            <a:chOff x="2115955" y="1380401"/>
            <a:chExt cx="6862994" cy="4722713"/>
          </a:xfrm>
        </p:grpSpPr>
        <p:sp>
          <p:nvSpPr>
            <p:cNvPr id="3" name="Freeform 2"/>
            <p:cNvSpPr/>
            <p:nvPr/>
          </p:nvSpPr>
          <p:spPr>
            <a:xfrm>
              <a:off x="2120949" y="1380401"/>
              <a:ext cx="6858000" cy="1062687"/>
            </a:xfrm>
            <a:custGeom>
              <a:avLst/>
              <a:gdLst>
                <a:gd name="connsiteX0" fmla="*/ 0 w 6809087"/>
                <a:gd name="connsiteY0" fmla="*/ 0 h 1528791"/>
                <a:gd name="connsiteX1" fmla="*/ 6809087 w 6809087"/>
                <a:gd name="connsiteY1" fmla="*/ 0 h 1528791"/>
                <a:gd name="connsiteX2" fmla="*/ 6809087 w 6809087"/>
                <a:gd name="connsiteY2" fmla="*/ 1528791 h 1528791"/>
                <a:gd name="connsiteX3" fmla="*/ 0 w 6809087"/>
                <a:gd name="connsiteY3" fmla="*/ 1528791 h 1528791"/>
                <a:gd name="connsiteX4" fmla="*/ 0 w 6809087"/>
                <a:gd name="connsiteY4" fmla="*/ 0 h 1528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87" h="1528791">
                  <a:moveTo>
                    <a:pt x="0" y="0"/>
                  </a:moveTo>
                  <a:lnTo>
                    <a:pt x="6809087" y="0"/>
                  </a:lnTo>
                  <a:lnTo>
                    <a:pt x="6809087" y="1528791"/>
                  </a:lnTo>
                  <a:lnTo>
                    <a:pt x="0" y="1528791"/>
                  </a:lnTo>
                  <a:lnTo>
                    <a:pt x="0" y="0"/>
                  </a:lnTo>
                  <a:close/>
                </a:path>
              </a:pathLst>
            </a:custGeom>
            <a:solidFill>
              <a:srgbClr val="0070C0"/>
            </a:solidFill>
          </p:spPr>
          <p:style>
            <a:lnRef idx="0">
              <a:schemeClr val="accent1">
                <a:hueOff val="0"/>
                <a:satOff val="0"/>
                <a:lumOff val="0"/>
                <a:alphaOff val="0"/>
              </a:schemeClr>
            </a:lnRef>
            <a:fillRef idx="1">
              <a:scrgbClr r="0" g="0" b="0"/>
            </a:fillRef>
            <a:effectRef idx="1">
              <a:schemeClr val="accent1">
                <a:shade val="80000"/>
                <a:hueOff val="0"/>
                <a:satOff val="0"/>
                <a:lumOff val="0"/>
                <a:alphaOff val="0"/>
              </a:schemeClr>
            </a:effectRef>
            <a:fontRef idx="minor">
              <a:schemeClr val="lt1">
                <a:hueOff val="0"/>
                <a:satOff val="0"/>
                <a:lumOff val="0"/>
                <a:alphaOff val="0"/>
              </a:schemeClr>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a:t>Remedies for Non-Compliance with the Federal Procurement Standards:</a:t>
              </a:r>
            </a:p>
            <a:p>
              <a:pPr lvl="0" algn="ctr" defTabSz="1022350">
                <a:lnSpc>
                  <a:spcPct val="90000"/>
                </a:lnSpc>
                <a:spcBef>
                  <a:spcPct val="0"/>
                </a:spcBef>
                <a:spcAft>
                  <a:spcPct val="35000"/>
                </a:spcAft>
              </a:pPr>
              <a:r>
                <a:rPr lang="en-US" sz="1600" kern="1200" dirty="0"/>
                <a:t>(2 C.F.R. </a:t>
              </a:r>
              <a:r>
                <a:rPr lang="en-US" sz="1600" kern="1200" dirty="0">
                  <a:latin typeface="Georgia" panose="02040502050405020303" pitchFamily="18" charset="0"/>
                </a:rPr>
                <a:t>§ 200.388)</a:t>
              </a:r>
              <a:endParaRPr lang="en-US" sz="1600" kern="1200" dirty="0"/>
            </a:p>
          </p:txBody>
        </p:sp>
        <p:sp>
          <p:nvSpPr>
            <p:cNvPr id="13" name="Rectangle 12"/>
            <p:cNvSpPr/>
            <p:nvPr/>
          </p:nvSpPr>
          <p:spPr>
            <a:xfrm>
              <a:off x="2115955" y="5746396"/>
              <a:ext cx="6862994" cy="356718"/>
            </a:xfrm>
            <a:prstGeom prst="rect">
              <a:avLst/>
            </a:prstGeom>
            <a:solidFill>
              <a:srgbClr val="0070C0"/>
            </a:solidFill>
          </p:spPr>
          <p:style>
            <a:lnRef idx="0">
              <a:schemeClr val="accent1">
                <a:hueOff val="0"/>
                <a:satOff val="0"/>
                <a:lumOff val="0"/>
                <a:alphaOff val="0"/>
              </a:schemeClr>
            </a:lnRef>
            <a:fillRef idx="1">
              <a:scrgbClr r="0" g="0" b="0"/>
            </a:fillRef>
            <a:effectRef idx="1">
              <a:schemeClr val="accent1">
                <a:shade val="80000"/>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2120949" y="2441313"/>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(a) Temporarily withhold cash payments pending correction of the deficiency by the non-Federal entity or more severe enforcement action by the Federal awarding agency or pass-through entity</a:t>
              </a:r>
              <a:endParaRPr lang="en-US" sz="1300" dirty="0">
                <a:solidFill>
                  <a:schemeClr val="tx1"/>
                </a:solidFill>
              </a:endParaRPr>
            </a:p>
          </p:txBody>
        </p:sp>
        <p:sp>
          <p:nvSpPr>
            <p:cNvPr id="18" name="Rectangle 17"/>
            <p:cNvSpPr/>
            <p:nvPr/>
          </p:nvSpPr>
          <p:spPr>
            <a:xfrm>
              <a:off x="5538374" y="2443087"/>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(b) Disallow all or part of the cost of the activity or action not in compliance</a:t>
              </a:r>
              <a:endParaRPr lang="en-US" sz="1300" dirty="0">
                <a:solidFill>
                  <a:schemeClr val="tx1"/>
                </a:solidFill>
              </a:endParaRPr>
            </a:p>
          </p:txBody>
        </p:sp>
        <p:sp>
          <p:nvSpPr>
            <p:cNvPr id="19" name="Rectangle 18"/>
            <p:cNvSpPr/>
            <p:nvPr/>
          </p:nvSpPr>
          <p:spPr>
            <a:xfrm>
              <a:off x="2119644" y="3546102"/>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(c) Wholly or partly suspend or terminate the Federal award</a:t>
              </a:r>
            </a:p>
          </p:txBody>
        </p:sp>
        <p:sp>
          <p:nvSpPr>
            <p:cNvPr id="20" name="Rectangle 19"/>
            <p:cNvSpPr/>
            <p:nvPr/>
          </p:nvSpPr>
          <p:spPr>
            <a:xfrm>
              <a:off x="5537069" y="3546102"/>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(d) Initiate suspension or debarment proceedings</a:t>
              </a:r>
            </a:p>
          </p:txBody>
        </p:sp>
        <p:sp>
          <p:nvSpPr>
            <p:cNvPr id="21" name="Rectangle 20"/>
            <p:cNvSpPr/>
            <p:nvPr/>
          </p:nvSpPr>
          <p:spPr>
            <a:xfrm>
              <a:off x="2120949" y="4641862"/>
              <a:ext cx="3429000" cy="1104533"/>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(e) Withhold further awards for the program</a:t>
              </a:r>
            </a:p>
          </p:txBody>
        </p:sp>
        <p:sp>
          <p:nvSpPr>
            <p:cNvPr id="22" name="Rectangle 21"/>
            <p:cNvSpPr/>
            <p:nvPr/>
          </p:nvSpPr>
          <p:spPr>
            <a:xfrm>
              <a:off x="5537069" y="4643119"/>
              <a:ext cx="3429000" cy="1097280"/>
            </a:xfrm>
            <a:prstGeom prst="rect">
              <a:avLst/>
            </a:prstGeom>
            <a:solidFill>
              <a:schemeClr val="accent5">
                <a:lumMod val="60000"/>
                <a:lumOff val="4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tx1"/>
                  </a:solidFill>
                </a:rPr>
                <a:t>(f) Take other remedies that may be legally available</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3"/>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634163" y="4335463"/>
            <a:ext cx="20637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itle 1"/>
          <p:cNvSpPr>
            <a:spLocks noGrp="1"/>
          </p:cNvSpPr>
          <p:nvPr>
            <p:ph type="title"/>
          </p:nvPr>
        </p:nvSpPr>
        <p:spPr>
          <a:xfrm>
            <a:off x="301625" y="269875"/>
            <a:ext cx="8534400" cy="758825"/>
          </a:xfrm>
        </p:spPr>
        <p:txBody>
          <a:bodyPr/>
          <a:lstStyle/>
          <a:p>
            <a:pPr algn="l" eaLnBrk="1" hangingPunct="1"/>
            <a:r>
              <a:rPr lang="en-US" altLang="en-US" sz="3200" b="1" smtClean="0">
                <a:solidFill>
                  <a:srgbClr val="7B9899"/>
                </a:solidFill>
              </a:rPr>
              <a:t>Suspension and Debarment</a:t>
            </a:r>
          </a:p>
        </p:txBody>
      </p:sp>
      <p:sp>
        <p:nvSpPr>
          <p:cNvPr id="58372" name="Content Placeholder 2"/>
          <p:cNvSpPr>
            <a:spLocks noGrp="1"/>
          </p:cNvSpPr>
          <p:nvPr>
            <p:ph sz="quarter" idx="1"/>
          </p:nvPr>
        </p:nvSpPr>
        <p:spPr>
          <a:xfrm>
            <a:off x="304800" y="1628775"/>
            <a:ext cx="8504238" cy="4451350"/>
          </a:xfrm>
        </p:spPr>
        <p:txBody>
          <a:bodyPr/>
          <a:lstStyle/>
          <a:p>
            <a:pPr eaLnBrk="1" hangingPunct="1"/>
            <a:r>
              <a:rPr lang="en-US" altLang="en-US" sz="2000" dirty="0" smtClean="0"/>
              <a:t>Non-Federal Entities and contractors are subject to the non-procurement suspension and debarment regulations implementing Executive Orders 12549 and 12689, 2 C.F.R. pt. 180 (2 C.F.R. § 200.212)</a:t>
            </a:r>
          </a:p>
          <a:p>
            <a:pPr eaLnBrk="1" hangingPunct="1"/>
            <a:r>
              <a:rPr lang="en-US" altLang="en-US" sz="2000" dirty="0" smtClean="0"/>
              <a:t>Non-Federal Entities must not make any award or permit any award at any tier to parties listed on the government-wide exclusions in the System for Award Management (“SAM”), which can be found at </a:t>
            </a:r>
            <a:r>
              <a:rPr lang="en-US" altLang="en-US" sz="2000" dirty="0" smtClean="0">
                <a:hlinkClick r:id="rId4"/>
              </a:rPr>
              <a:t>www.sam.gov</a:t>
            </a:r>
            <a:r>
              <a:rPr lang="en-US" altLang="en-US" sz="2000" dirty="0" smtClean="0"/>
              <a:t>.</a:t>
            </a:r>
          </a:p>
          <a:p>
            <a:pPr eaLnBrk="1" hangingPunct="1"/>
            <a:r>
              <a:rPr lang="en-US" altLang="en-US" sz="2000" dirty="0" smtClean="0"/>
              <a:t>The rules for assistance exclusion are also governed by DHS implementing regulations at 2 C.F.R. pt. 3000.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74758"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Other Considerations for State Procurements </a:t>
            </a:r>
          </a:p>
          <a:p>
            <a:pPr marL="0" indent="0" eaLnBrk="1" hangingPunct="1">
              <a:buNone/>
            </a:pPr>
            <a:endParaRPr lang="en-US" altLang="en-US" sz="2200" dirty="0" smtClean="0"/>
          </a:p>
          <a:p>
            <a:pPr marL="0" indent="0" eaLnBrk="1" hangingPunct="1">
              <a:buNone/>
            </a:pPr>
            <a:endParaRPr lang="en-US" altLang="en-US" sz="2200" dirty="0" smtClean="0"/>
          </a:p>
        </p:txBody>
      </p:sp>
      <p:sp>
        <p:nvSpPr>
          <p:cNvPr id="17" name="Rectangle 1"/>
          <p:cNvSpPr>
            <a:spLocks noChangeArrowheads="1"/>
          </p:cNvSpPr>
          <p:nvPr/>
        </p:nvSpPr>
        <p:spPr bwMode="auto">
          <a:xfrm>
            <a:off x="377825" y="2779352"/>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671213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altLang="en-US" sz="3200" b="1" smtClean="0">
                <a:solidFill>
                  <a:srgbClr val="7B9899"/>
                </a:solidFill>
              </a:rPr>
              <a:t>Rules of the Road</a:t>
            </a:r>
          </a:p>
        </p:txBody>
      </p:sp>
      <p:sp>
        <p:nvSpPr>
          <p:cNvPr id="15363" name="Content Placeholder 2"/>
          <p:cNvSpPr>
            <a:spLocks noGrp="1"/>
          </p:cNvSpPr>
          <p:nvPr>
            <p:ph sz="quarter" idx="1"/>
          </p:nvPr>
        </p:nvSpPr>
        <p:spPr>
          <a:xfrm>
            <a:off x="331788" y="1546225"/>
            <a:ext cx="8504237" cy="3121025"/>
          </a:xfrm>
        </p:spPr>
        <p:txBody>
          <a:bodyPr/>
          <a:lstStyle/>
          <a:p>
            <a:pPr eaLnBrk="1" hangingPunct="1"/>
            <a:r>
              <a:rPr lang="en-US" altLang="en-US" sz="2300" dirty="0" smtClean="0"/>
              <a:t>Please ask questions as they arise during the presentation—there is no need to wait until the end to ask them.</a:t>
            </a:r>
          </a:p>
          <a:p>
            <a:pPr eaLnBrk="1" hangingPunct="1"/>
            <a:r>
              <a:rPr lang="en-US" altLang="en-US" sz="2300" dirty="0" smtClean="0"/>
              <a:t>This presentation (including the slides and any oral information conveyed) </a:t>
            </a:r>
            <a:r>
              <a:rPr lang="en-US" altLang="en-US" sz="2300" u="sng" dirty="0" smtClean="0"/>
              <a:t>provides general information </a:t>
            </a:r>
            <a:r>
              <a:rPr lang="en-US" altLang="en-US" sz="2300" dirty="0" smtClean="0"/>
              <a:t>about the procurement requirements applicable to Stafford Act grants and </a:t>
            </a:r>
            <a:r>
              <a:rPr lang="en-US" altLang="en-US" sz="2300" u="sng" dirty="0" smtClean="0"/>
              <a:t>is not intended to be, nor should it be considered as, legal advice</a:t>
            </a:r>
            <a:r>
              <a:rPr lang="en-US" altLang="en-US" sz="2300" dirty="0" smtClean="0"/>
              <a:t>.</a:t>
            </a:r>
          </a:p>
          <a:p>
            <a:pPr lvl="1" eaLnBrk="1" hangingPunct="1"/>
            <a:r>
              <a:rPr lang="en-US" altLang="en-US" sz="2000" dirty="0" smtClean="0">
                <a:solidFill>
                  <a:srgbClr val="FF0000"/>
                </a:solidFill>
              </a:rPr>
              <a:t>For example, some slides may omit or only summarize certain requirements set forth in the regulations.</a:t>
            </a:r>
          </a:p>
          <a:p>
            <a:pPr lvl="1" eaLnBrk="1" hangingPunct="1"/>
            <a:r>
              <a:rPr lang="en-US" altLang="en-US" sz="2000" dirty="0" smtClean="0">
                <a:solidFill>
                  <a:srgbClr val="FF0000"/>
                </a:solidFill>
              </a:rPr>
              <a:t>You should not act or rely on information contained in our presentation (written or oral) </a:t>
            </a:r>
            <a:r>
              <a:rPr lang="en-US" altLang="en-US" sz="2000" u="sng" dirty="0" smtClean="0">
                <a:solidFill>
                  <a:srgbClr val="FF0000"/>
                </a:solidFill>
              </a:rPr>
              <a:t>without seeking the advice of your own attorney</a:t>
            </a:r>
            <a:r>
              <a:rPr lang="en-US" altLang="en-US" sz="2000" dirty="0" smtClean="0">
                <a:solidFill>
                  <a:srgbClr val="FF0000"/>
                </a:solidFill>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 calcmode="lin" valueType="num">
                                      <p:cBhvr additive="base">
                                        <p:cTn id="11"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anim calcmode="lin" valueType="num">
                                      <p:cBhvr additive="base">
                                        <p:cTn id="1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30200" y="177800"/>
            <a:ext cx="8026400" cy="698500"/>
          </a:xfrm>
        </p:spPr>
        <p:txBody>
          <a:bodyPr/>
          <a:lstStyle/>
          <a:p>
            <a:pPr algn="l" eaLnBrk="1" hangingPunct="1"/>
            <a:r>
              <a:rPr lang="en-US" altLang="en-US" sz="3200" b="1" smtClean="0">
                <a:solidFill>
                  <a:srgbClr val="7B9899"/>
                </a:solidFill>
              </a:rPr>
              <a:t>Summary of Procurement Standards</a:t>
            </a:r>
            <a:endParaRPr lang="en-US" altLang="en-US" sz="3200" b="1" smtClean="0">
              <a:solidFill>
                <a:srgbClr val="000000"/>
              </a:solidFill>
            </a:endParaRPr>
          </a:p>
        </p:txBody>
      </p:sp>
      <p:graphicFrame>
        <p:nvGraphicFramePr>
          <p:cNvPr id="3" name="Table 2"/>
          <p:cNvGraphicFramePr>
            <a:graphicFrameLocks noGrp="1"/>
          </p:cNvGraphicFramePr>
          <p:nvPr/>
        </p:nvGraphicFramePr>
        <p:xfrm>
          <a:off x="165100" y="1512888"/>
          <a:ext cx="8813800" cy="4872039"/>
        </p:xfrm>
        <a:graphic>
          <a:graphicData uri="http://schemas.openxmlformats.org/drawingml/2006/table">
            <a:tbl>
              <a:tblPr/>
              <a:tblGrid>
                <a:gridCol w="4391025">
                  <a:extLst>
                    <a:ext uri="{9D8B030D-6E8A-4147-A177-3AD203B41FA5}"/>
                  </a:extLst>
                </a:gridCol>
                <a:gridCol w="4422775">
                  <a:extLst>
                    <a:ext uri="{9D8B030D-6E8A-4147-A177-3AD203B41FA5}"/>
                  </a:extLst>
                </a:gridCol>
              </a:tblGrid>
              <a:tr h="1189035">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State Non-Federal Entities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(state agencies, instrumentalities of the state, and territories)</a:t>
                      </a:r>
                      <a:endPar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28575" cap="flat" cmpd="sng" algn="ctr">
                      <a:solidFill>
                        <a:srgbClr val="070000"/>
                      </a:solidFill>
                      <a:prstDash val="solid"/>
                      <a:round/>
                      <a:headEnd type="none" w="med" len="med"/>
                      <a:tailEnd type="none" w="med" len="med"/>
                    </a:lnL>
                    <a:lnR w="28575"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28575" cap="flat" cmpd="sng" algn="ctr">
                      <a:solidFill>
                        <a:srgbClr val="070000"/>
                      </a:solidFill>
                      <a:prstDash val="solid"/>
                      <a:round/>
                      <a:headEnd type="none" w="med" len="med"/>
                      <a:tailEnd type="none" w="med" len="med"/>
                    </a:lnB>
                    <a:lnTlToBr>
                      <a:noFill/>
                    </a:lnTlToBr>
                    <a:lnBlToTr>
                      <a:noFill/>
                    </a:lnBlToTr>
                    <a:solidFill>
                      <a:srgbClr val="CCCCD4"/>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Other Non-Federal Entities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(local governments, tribal governments, </a:t>
                      </a:r>
                      <a:r>
                        <a:rPr kumimoji="0" lang="en-US" altLang="en-US" sz="1800" b="1"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IHEs, </a:t>
                      </a:r>
                      <a:r>
                        <a:rPr kumimoji="0" lang="en-US" altLang="en-US" sz="1800" b="1"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hospitals, and other nonprofit organizations) </a:t>
                      </a:r>
                    </a:p>
                  </a:txBody>
                  <a:tcPr marL="91437" marR="91437" marT="45724" marB="45724" horzOverflow="overflow">
                    <a:lnL w="28575" cap="flat" cmpd="sng" algn="ctr">
                      <a:solidFill>
                        <a:srgbClr val="070000"/>
                      </a:solidFill>
                      <a:prstDash val="solid"/>
                      <a:round/>
                      <a:headEnd type="none" w="med" len="med"/>
                      <a:tailEnd type="none" w="med" len="med"/>
                    </a:lnL>
                    <a:lnR w="28575"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28575" cap="flat" cmpd="sng" algn="ctr">
                      <a:solidFill>
                        <a:srgbClr val="070000"/>
                      </a:solidFill>
                      <a:prstDash val="solid"/>
                      <a:round/>
                      <a:headEnd type="none" w="med" len="med"/>
                      <a:tailEnd type="none" w="med" len="med"/>
                    </a:lnB>
                    <a:lnTlToBr>
                      <a:noFill/>
                    </a:lnTlToBr>
                    <a:lnBlToTr>
                      <a:noFill/>
                    </a:lnBlToTr>
                    <a:solidFill>
                      <a:srgbClr val="CCCCD4"/>
                    </a:solidFill>
                  </a:tcPr>
                </a:tc>
                <a:extLst>
                  <a:ext uri="{0D108BD9-81ED-4DB2-BD59-A6C34878D82A}"/>
                </a:extLst>
              </a:tr>
              <a:tr h="466724">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C.F.R.</a:t>
                      </a:r>
                      <a:r>
                        <a:rPr kumimoji="0" lang="en-US" altLang="en-US" sz="18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 </a:t>
                      </a: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200.317</a:t>
                      </a: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C.F.R. </a:t>
                      </a:r>
                      <a:r>
                        <a:rPr kumimoji="0" lang="en-US" altLang="en-US" sz="18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200.318 through </a:t>
                      </a:r>
                      <a:r>
                        <a:rPr kumimoji="0" lang="en-US" altLang="en-US" sz="18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a:t>
                      </a:r>
                      <a:endPar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28575"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noFill/>
                  </a:tcPr>
                </a:tc>
                <a:extLst>
                  <a:ext uri="{0D108BD9-81ED-4DB2-BD59-A6C34878D82A}"/>
                </a:extLst>
              </a:tr>
              <a:tr h="2362207">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600" b="0" i="0" u="sng"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Synopsis</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(1) Must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follow same policies and procedures it uses for procurements from its non-Federal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funds;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Comply with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200.322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(procurement of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recovered materials);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and </a:t>
                      </a:r>
                      <a:endPar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(3) Include any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clauses required by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(contract provisions)</a:t>
                      </a: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600" b="0" i="0" u="sng"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Synopsis</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(1) Must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follow its own documented procurement procedures which reflect applicable state, local, and tribal laws and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regulations; and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 Provided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that the procurements conform to applicable federal law and the standards identified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in 2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C.F.R.</a:t>
                      </a:r>
                      <a:r>
                        <a:rPr kumimoji="0" lang="en-US" altLang="en-US" sz="1600" b="0" i="0" u="none" strike="noStrike" cap="none" normalizeH="0" baseline="0" dirty="0">
                          <a:ln>
                            <a:noFill/>
                          </a:ln>
                          <a:solidFill>
                            <a:srgbClr val="070000"/>
                          </a:solidFill>
                          <a:effectLst/>
                          <a:latin typeface="Georgia" panose="02040502050405020303" pitchFamily="18" charset="0"/>
                          <a:ea typeface="Arial Unicode MS" panose="020B0604020202020204" pitchFamily="34" charset="-128"/>
                          <a:cs typeface="Arial Unicode MS" panose="020B0604020202020204" pitchFamily="34" charset="-128"/>
                        </a:rPr>
                        <a:t> §§ </a:t>
                      </a: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200.318 through </a:t>
                      </a:r>
                      <a:r>
                        <a:rPr kumimoji="0" lang="en-US" altLang="en-US" sz="1600" b="0" i="0" u="none" strike="noStrike" cap="none" normalizeH="0" baseline="0" dirty="0" smtClean="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200.326</a:t>
                      </a:r>
                      <a:endPar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noFill/>
                  </a:tcPr>
                </a:tc>
                <a:extLst>
                  <a:ext uri="{0D108BD9-81ED-4DB2-BD59-A6C34878D82A}"/>
                </a:extLst>
              </a:tr>
              <a:tr h="854072">
                <a:tc gridSpan="2">
                  <a:txBody>
                    <a:bodyPr/>
                    <a:lstStyle>
                      <a:lvl1pPr>
                        <a:spcBef>
                          <a:spcPct val="20000"/>
                        </a:spcBef>
                        <a:buClr>
                          <a:schemeClr val="accent1"/>
                        </a:buClr>
                        <a:buSzPct val="85000"/>
                        <a:buFont typeface="Wingdings 2" panose="05020102010507070707" pitchFamily="18" charset="2"/>
                        <a:defRPr sz="23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defRPr sz="20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defRPr>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defRPr>
                          <a:solidFill>
                            <a:schemeClr val="tx2"/>
                          </a:solidFill>
                          <a:latin typeface="Georgia" panose="02040502050405020303" pitchFamily="18" charset="0"/>
                        </a:defRPr>
                      </a:lvl4pPr>
                      <a:lvl5pPr marL="2057400" indent="-228600">
                        <a:spcBef>
                          <a:spcPct val="20000"/>
                        </a:spcBef>
                        <a:buClr>
                          <a:srgbClr val="8FB08C"/>
                        </a:buClr>
                        <a:defRPr sz="1600">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defRPr sz="1600">
                          <a:solidFill>
                            <a:schemeClr val="tx1"/>
                          </a:solidFill>
                          <a:latin typeface="Georgia" panose="02040502050405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rPr>
                        <a:t>                                                                   </a:t>
                      </a:r>
                      <a:endParaRPr kumimoji="0" lang="en-US" altLang="en-US" sz="1800" b="0" i="0" u="none" strike="noStrike" cap="none" normalizeH="0" baseline="0" dirty="0">
                        <a:ln>
                          <a:noFill/>
                        </a:ln>
                        <a:solidFill>
                          <a:srgbClr val="070000"/>
                        </a:solidFill>
                        <a:effectLst/>
                        <a:latin typeface="Georgia" panose="02040502050405020303" pitchFamily="18" charset="0"/>
                        <a:ea typeface="MS PGothic" panose="020B0600070205080204" pitchFamily="34" charset="-128"/>
                        <a:cs typeface="Arial" panose="020B0604020202020204" pitchFamily="34" charset="0"/>
                      </a:endParaRPr>
                    </a:p>
                  </a:txBody>
                  <a:tcPr marL="91437" marR="91437" marT="45724" marB="45724" horzOverflow="overflow">
                    <a:lnL w="12700" cap="flat" cmpd="sng" algn="ctr">
                      <a:solidFill>
                        <a:srgbClr val="070000"/>
                      </a:solidFill>
                      <a:prstDash val="solid"/>
                      <a:round/>
                      <a:headEnd type="none" w="med" len="med"/>
                      <a:tailEnd type="none" w="med" len="med"/>
                    </a:lnL>
                    <a:lnR w="12700" cap="flat" cmpd="sng" algn="ctr">
                      <a:solidFill>
                        <a:srgbClr val="070000"/>
                      </a:solidFill>
                      <a:prstDash val="solid"/>
                      <a:round/>
                      <a:headEnd type="none" w="med" len="med"/>
                      <a:tailEnd type="none" w="med" len="med"/>
                    </a:lnR>
                    <a:lnT w="12700" cap="flat" cmpd="sng" algn="ctr">
                      <a:solidFill>
                        <a:srgbClr val="070000"/>
                      </a:solidFill>
                      <a:prstDash val="solid"/>
                      <a:round/>
                      <a:headEnd type="none" w="med" len="med"/>
                      <a:tailEnd type="none" w="med" len="med"/>
                    </a:lnT>
                    <a:lnB w="12700" cap="flat" cmpd="sng" algn="ctr">
                      <a:solidFill>
                        <a:srgbClr val="07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extLst>
              </a:tr>
            </a:tbl>
          </a:graphicData>
        </a:graphic>
      </p:graphicFrame>
    </p:spTree>
    <p:extLst>
      <p:ext uri="{BB962C8B-B14F-4D97-AF65-F5344CB8AC3E}">
        <p14:creationId xmlns:p14="http://schemas.microsoft.com/office/powerpoint/2010/main" val="161004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State Definition </a:t>
            </a:r>
            <a:endParaRPr lang="en-US" b="1" u="sng" dirty="0"/>
          </a:p>
        </p:txBody>
      </p:sp>
      <p:sp>
        <p:nvSpPr>
          <p:cNvPr id="3" name="Content Placeholder 2"/>
          <p:cNvSpPr>
            <a:spLocks noGrp="1"/>
          </p:cNvSpPr>
          <p:nvPr>
            <p:ph sz="quarter" idx="1"/>
          </p:nvPr>
        </p:nvSpPr>
        <p:spPr/>
        <p:txBody>
          <a:bodyPr/>
          <a:lstStyle/>
          <a:p>
            <a:r>
              <a:rPr lang="en-US" sz="28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“State”</a:t>
            </a:r>
            <a:r>
              <a:rPr lang="en-US" sz="2800" dirty="0">
                <a:solidFill>
                  <a:srgbClr val="000000"/>
                </a:solidFill>
                <a:latin typeface="Arial" panose="020B0604020202020204" pitchFamily="34" charset="0"/>
                <a:ea typeface="Calibri" panose="020F0502020204030204" pitchFamily="34" charset="0"/>
                <a:cs typeface="Times New Roman" panose="02020603050405020304" pitchFamily="18" charset="0"/>
              </a:rPr>
              <a:t> – means </a:t>
            </a:r>
            <a:endParaRPr lang="en-US" sz="2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1"/>
            <a:r>
              <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any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state of the United States, </a:t>
            </a:r>
            <a:endPar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1"/>
            <a:r>
              <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District of Columbia, the Commonwealth of Puerto Rico, U.S. Virgin Islands, Guam, American Samoa, the Commonwealth of the Northern Mariana Islands, and </a:t>
            </a:r>
            <a:endPar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lvl="1"/>
            <a:r>
              <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any </a:t>
            </a:r>
            <a:r>
              <a:rPr lang="en-US" sz="2400" dirty="0">
                <a:solidFill>
                  <a:srgbClr val="000000"/>
                </a:solidFill>
                <a:latin typeface="Arial" panose="020B0604020202020204" pitchFamily="34" charset="0"/>
                <a:ea typeface="Calibri" panose="020F0502020204030204" pitchFamily="34" charset="0"/>
                <a:cs typeface="Times New Roman" panose="02020603050405020304" pitchFamily="18" charset="0"/>
              </a:rPr>
              <a:t>agency or instrumentality thereof exclusive of local governments</a:t>
            </a:r>
            <a:r>
              <a:rPr lang="en-US" sz="2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(2 </a:t>
            </a:r>
            <a:r>
              <a:rPr lang="en-US"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CFR </a:t>
            </a:r>
            <a:r>
              <a:rPr lang="en-US" sz="2400" dirty="0">
                <a:solidFill>
                  <a:srgbClr val="000000"/>
                </a:solidFill>
                <a:latin typeface="Arial" panose="020B0604020202020204" pitchFamily="34" charset="0"/>
                <a:cs typeface="Arial" panose="020B0604020202020204" pitchFamily="34" charset="0"/>
              </a:rPr>
              <a:t>§</a:t>
            </a:r>
            <a:r>
              <a:rPr lang="en-US" sz="2400" dirty="0" smtClean="0">
                <a:solidFill>
                  <a:srgbClr val="000000"/>
                </a:solidFill>
                <a:latin typeface="Arial" panose="020B0604020202020204" pitchFamily="34" charset="0"/>
                <a:cs typeface="Arial" panose="020B0604020202020204" pitchFamily="34" charset="0"/>
              </a:rPr>
              <a:t>200.90)</a:t>
            </a: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sz="2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Each NFE has to determine the status of a particular entity before contracting to determine which rules it should follow.</a:t>
            </a:r>
          </a:p>
        </p:txBody>
      </p:sp>
    </p:spTree>
    <p:extLst>
      <p:ext uri="{BB962C8B-B14F-4D97-AF65-F5344CB8AC3E}">
        <p14:creationId xmlns:p14="http://schemas.microsoft.com/office/powerpoint/2010/main" val="3153581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65" y="413425"/>
            <a:ext cx="8534400" cy="758825"/>
          </a:xfrm>
        </p:spPr>
        <p:txBody>
          <a:bodyPr/>
          <a:lstStyle/>
          <a:p>
            <a:r>
              <a:rPr lang="en-US" b="1" u="sng" dirty="0" smtClean="0"/>
              <a:t>#1 States Must Follow Your Own Standards</a:t>
            </a:r>
            <a:endParaRPr lang="en-US" b="1" u="sng" dirty="0"/>
          </a:p>
        </p:txBody>
      </p:sp>
      <p:sp>
        <p:nvSpPr>
          <p:cNvPr id="3" name="Content Placeholder 2"/>
          <p:cNvSpPr>
            <a:spLocks noGrp="1"/>
          </p:cNvSpPr>
          <p:nvPr>
            <p:ph sz="quarter" idx="1"/>
          </p:nvPr>
        </p:nvSpPr>
        <p:spPr>
          <a:xfrm>
            <a:off x="301752" y="1594947"/>
            <a:ext cx="8503920" cy="4572000"/>
          </a:xfrm>
        </p:spPr>
        <p:txBody>
          <a:bodyPr/>
          <a:lstStyle/>
          <a:p>
            <a:r>
              <a:rPr lang="en-US" dirty="0" smtClean="0"/>
              <a:t>States must ensure compliance with the policies and procedures it follows for procurements using non-Federal funds.</a:t>
            </a:r>
          </a:p>
          <a:p>
            <a:r>
              <a:rPr lang="en-US" dirty="0" smtClean="0"/>
              <a:t>States must be prepared to provide FEMA with its procurement policies and procedures.</a:t>
            </a:r>
          </a:p>
          <a:p>
            <a:r>
              <a:rPr lang="en-US" dirty="0" smtClean="0"/>
              <a:t>States must maintain documentation to evidence how they complied with their own policies and procedures.</a:t>
            </a:r>
          </a:p>
        </p:txBody>
      </p:sp>
    </p:spTree>
    <p:extLst>
      <p:ext uri="{BB962C8B-B14F-4D97-AF65-F5344CB8AC3E}">
        <p14:creationId xmlns:p14="http://schemas.microsoft.com/office/powerpoint/2010/main" val="1477598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p:cNvPicPr>
          <p:nvPr/>
        </p:nvPicPr>
        <p:blipFill>
          <a:blip r:embed="rId3" cstate="print">
            <a:lum bright="14000"/>
            <a:extLst>
              <a:ext uri="{28A0092B-C50C-407E-A947-70E740481C1C}">
                <a14:useLocalDpi xmlns:a14="http://schemas.microsoft.com/office/drawing/2010/main" val="0"/>
              </a:ext>
            </a:extLst>
          </a:blip>
          <a:srcRect/>
          <a:stretch>
            <a:fillRect/>
          </a:stretch>
        </p:blipFill>
        <p:spPr bwMode="auto">
          <a:xfrm>
            <a:off x="6713538" y="4321175"/>
            <a:ext cx="22304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7" name="Title 1"/>
          <p:cNvSpPr>
            <a:spLocks noGrp="1"/>
          </p:cNvSpPr>
          <p:nvPr>
            <p:ph type="title"/>
          </p:nvPr>
        </p:nvSpPr>
        <p:spPr>
          <a:xfrm>
            <a:off x="274638" y="447641"/>
            <a:ext cx="8534400" cy="758825"/>
          </a:xfrm>
        </p:spPr>
        <p:txBody>
          <a:bodyPr/>
          <a:lstStyle/>
          <a:p>
            <a:pPr eaLnBrk="1" hangingPunct="1"/>
            <a:r>
              <a:rPr lang="en-US" altLang="en-US" sz="3200" b="1" u="sng" dirty="0" smtClean="0">
                <a:solidFill>
                  <a:srgbClr val="7B9899"/>
                </a:solidFill>
              </a:rPr>
              <a:t>#2 Procurement of Recovered Materials</a:t>
            </a:r>
          </a:p>
        </p:txBody>
      </p:sp>
      <p:sp>
        <p:nvSpPr>
          <p:cNvPr id="134148" name="Content Placeholder 2"/>
          <p:cNvSpPr>
            <a:spLocks noGrp="1"/>
          </p:cNvSpPr>
          <p:nvPr>
            <p:ph sz="quarter" idx="1"/>
          </p:nvPr>
        </p:nvSpPr>
        <p:spPr>
          <a:xfrm>
            <a:off x="304800" y="1604963"/>
            <a:ext cx="8504238" cy="4398962"/>
          </a:xfrm>
        </p:spPr>
        <p:txBody>
          <a:bodyPr/>
          <a:lstStyle/>
          <a:p>
            <a:pPr eaLnBrk="1" hangingPunct="1"/>
            <a:r>
              <a:rPr lang="en-US" altLang="en-US" sz="2000" dirty="0" smtClean="0"/>
              <a:t>A non-Federal entity that is a state agency or agency of a political subdivision of a state and its contractors must comply with Section 6002 of the Solid Waste Disposal Act, as amended by the Resource Conservation and Recovery Act (2 C.F.R. § 200.322)</a:t>
            </a:r>
          </a:p>
          <a:p>
            <a:pPr eaLnBrk="1" hangingPunct="1"/>
            <a:r>
              <a:rPr lang="en-US" altLang="en-US" sz="2000" dirty="0" smtClean="0"/>
              <a:t>The requirements of Section 6002 include:</a:t>
            </a:r>
          </a:p>
          <a:p>
            <a:pPr lvl="1" eaLnBrk="1" hangingPunct="1"/>
            <a:r>
              <a:rPr lang="en-US" altLang="en-US" sz="1800" dirty="0" smtClean="0">
                <a:solidFill>
                  <a:schemeClr val="tx1"/>
                </a:solidFill>
              </a:rPr>
              <a:t>Procuring only items designated in guidelines of the EPA at 40 C.F.R. pt. 247 that contain the highest percentage of recovered materials practicable, consistent with maintaining a satisfactory level of competition, where the purchase price of the item exceeds $10,000 or the value of the quantity acquired during the preceding fiscal year exceeded $10,000</a:t>
            </a:r>
          </a:p>
          <a:p>
            <a:pPr lvl="1" eaLnBrk="1" hangingPunct="1"/>
            <a:r>
              <a:rPr lang="en-US" altLang="en-US" sz="1800" dirty="0" smtClean="0">
                <a:solidFill>
                  <a:schemeClr val="tx1"/>
                </a:solidFill>
              </a:rPr>
              <a:t>Procuring solid waste management services in a manner that maximizes energy and resource recovery</a:t>
            </a:r>
          </a:p>
          <a:p>
            <a:pPr lvl="1" eaLnBrk="1" hangingPunct="1"/>
            <a:r>
              <a:rPr lang="en-US" altLang="en-US" sz="1800" dirty="0" smtClean="0">
                <a:solidFill>
                  <a:schemeClr val="tx1"/>
                </a:solidFill>
              </a:rPr>
              <a:t>Establishing an affirmative procurement program for procurement of recovered materials identified in the EPA guidelines.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p:cNvPicPr>
            <a:picLocks noChangeAspect="1"/>
          </p:cNvPicPr>
          <p:nvPr/>
        </p:nvPicPr>
        <p:blipFill>
          <a:blip r:embed="rId3" cstate="print">
            <a:extLst>
              <a:ext uri="{28A0092B-C50C-407E-A947-70E740481C1C}">
                <a14:useLocalDpi xmlns:a14="http://schemas.microsoft.com/office/drawing/2010/main" val="0"/>
              </a:ext>
            </a:extLst>
          </a:blip>
          <a:srcRect l="18578"/>
          <a:stretch>
            <a:fillRect/>
          </a:stretch>
        </p:blipFill>
        <p:spPr bwMode="auto">
          <a:xfrm>
            <a:off x="6367174" y="4394242"/>
            <a:ext cx="2330017" cy="190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Title 1"/>
          <p:cNvSpPr>
            <a:spLocks noGrp="1"/>
          </p:cNvSpPr>
          <p:nvPr>
            <p:ph type="title"/>
          </p:nvPr>
        </p:nvSpPr>
        <p:spPr>
          <a:xfrm>
            <a:off x="304800" y="196770"/>
            <a:ext cx="8534400" cy="758825"/>
          </a:xfrm>
        </p:spPr>
        <p:txBody>
          <a:bodyPr/>
          <a:lstStyle/>
          <a:p>
            <a:pPr eaLnBrk="1" hangingPunct="1"/>
            <a:r>
              <a:rPr lang="en-US" altLang="en-US" sz="3200" b="1" u="sng" dirty="0" smtClean="0">
                <a:solidFill>
                  <a:srgbClr val="7B9899"/>
                </a:solidFill>
              </a:rPr>
              <a:t># 3 Required Contract Provisions</a:t>
            </a:r>
          </a:p>
        </p:txBody>
      </p:sp>
      <p:sp>
        <p:nvSpPr>
          <p:cNvPr id="2" name="Content Placeholder 2"/>
          <p:cNvSpPr>
            <a:spLocks noGrp="1"/>
          </p:cNvSpPr>
          <p:nvPr>
            <p:ph sz="quarter" idx="1"/>
          </p:nvPr>
        </p:nvSpPr>
        <p:spPr>
          <a:xfrm>
            <a:off x="301624" y="1527175"/>
            <a:ext cx="8537575" cy="4769796"/>
          </a:xfrm>
        </p:spPr>
        <p:txBody>
          <a:bodyPr/>
          <a:lstStyle/>
          <a:p>
            <a:pPr marL="342900" lvl="1" indent="-342900" defTabSz="912813" eaLnBrk="1" hangingPunct="1">
              <a:spcBef>
                <a:spcPct val="60000"/>
              </a:spcBef>
              <a:buFont typeface="Arial" panose="020B0604020202020204" pitchFamily="34" charset="0"/>
              <a:buChar char="•"/>
            </a:pPr>
            <a:r>
              <a:rPr lang="en-US" altLang="en-US" sz="2000" dirty="0" smtClean="0">
                <a:solidFill>
                  <a:srgbClr val="070000"/>
                </a:solidFill>
                <a:ea typeface="Arial Unicode MS" panose="020B0604020202020204" pitchFamily="34" charset="-128"/>
                <a:cs typeface="Arial Unicode MS" panose="020B0604020202020204" pitchFamily="34" charset="-128"/>
              </a:rPr>
              <a:t>A non-Federal entity’s contracts are required to contain certain provisions – some are based on sound contracting practices while others are required by Federal law, executive order, and regulations (2 C.F.R. § 200.326).  (</a:t>
            </a:r>
            <a:r>
              <a:rPr lang="en-US" altLang="en-US" sz="2000" dirty="0" smtClean="0">
                <a:solidFill>
                  <a:srgbClr val="0070C0"/>
                </a:solidFill>
                <a:ea typeface="Arial Unicode MS" panose="020B0604020202020204" pitchFamily="34" charset="-128"/>
                <a:cs typeface="Arial Unicode MS" panose="020B0604020202020204" pitchFamily="34" charset="-128"/>
              </a:rPr>
              <a:t>change</a:t>
            </a:r>
            <a:r>
              <a:rPr lang="en-US" altLang="en-US" sz="2000" dirty="0" smtClean="0">
                <a:solidFill>
                  <a:srgbClr val="070000"/>
                </a:solidFill>
                <a:ea typeface="Arial Unicode MS" panose="020B0604020202020204" pitchFamily="34" charset="-128"/>
                <a:cs typeface="Arial Unicode MS" panose="020B0604020202020204" pitchFamily="34" charset="-128"/>
              </a:rPr>
              <a:t>)</a:t>
            </a:r>
          </a:p>
          <a:p>
            <a:pPr marL="342900" lvl="1" indent="-342900" defTabSz="912813" eaLnBrk="1" hangingPunct="1">
              <a:spcBef>
                <a:spcPct val="60000"/>
              </a:spcBef>
              <a:buFont typeface="Arial" panose="020B0604020202020204" pitchFamily="34" charset="0"/>
              <a:buChar char="•"/>
            </a:pPr>
            <a:r>
              <a:rPr lang="en-US" altLang="en-US" sz="2000" dirty="0" smtClean="0">
                <a:solidFill>
                  <a:srgbClr val="070000"/>
                </a:solidFill>
                <a:ea typeface="Arial Unicode MS" panose="020B0604020202020204" pitchFamily="34" charset="-128"/>
                <a:cs typeface="Arial Unicode MS" panose="020B0604020202020204" pitchFamily="34" charset="-128"/>
              </a:rPr>
              <a:t>These required provisions are provided in Appendix II to Part 200—Contract Provisions for Non-Federal Contracts Under Federal Awards.</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&gt; $150k – Administrative/contractual/or legal remedies for breach of contract</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&gt; $10k – Terminations for Cause and Convenience</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Equal Employment Opportunity – Construction</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Davis Bacon / Copeland Anti-Kickback Acts – </a:t>
            </a:r>
          </a:p>
          <a:p>
            <a:pPr marL="615950" lvl="2" indent="-342900" defTabSz="912813" eaLnBrk="1" hangingPunct="1">
              <a:spcBef>
                <a:spcPct val="60000"/>
              </a:spcBef>
              <a:buFont typeface="Arial" panose="020B0604020202020204" pitchFamily="34" charset="0"/>
              <a:buChar char="•"/>
            </a:pPr>
            <a:r>
              <a:rPr lang="en-US" altLang="en-US" sz="1800" dirty="0" smtClean="0">
                <a:ea typeface="Arial Unicode MS" panose="020B0604020202020204" pitchFamily="34" charset="-128"/>
                <a:cs typeface="Arial Unicode MS" panose="020B0604020202020204" pitchFamily="34" charset="-128"/>
              </a:rPr>
              <a:t>                   Construction (Inapplicable to PA grants)</a:t>
            </a:r>
          </a:p>
          <a:p>
            <a:pPr marL="615950" lvl="2" indent="-342900" defTabSz="912813" eaLnBrk="1" hangingPunct="1">
              <a:spcBef>
                <a:spcPct val="60000"/>
              </a:spcBef>
              <a:buFont typeface="Arial" panose="020B0604020202020204" pitchFamily="34" charset="0"/>
              <a:buChar char="•"/>
            </a:pPr>
            <a:endParaRPr lang="en-US" altLang="en-US" sz="1800" dirty="0" smtClean="0">
              <a:ea typeface="Arial Unicode MS" panose="020B0604020202020204" pitchFamily="34" charset="-128"/>
              <a:cs typeface="Arial Unicode MS" panose="020B0604020202020204" pitchFamily="34" charset="-128"/>
            </a:endParaRPr>
          </a:p>
          <a:p>
            <a:pPr marL="342900" lvl="1" indent="-342900" defTabSz="912813" eaLnBrk="1" hangingPunct="1">
              <a:spcBef>
                <a:spcPct val="60000"/>
              </a:spcBef>
              <a:buFont typeface="Arial" panose="020B0604020202020204" pitchFamily="34" charset="0"/>
              <a:buChar char="•"/>
            </a:pPr>
            <a:endParaRPr lang="en-US" altLang="en-US" sz="2000" dirty="0" smtClean="0">
              <a:solidFill>
                <a:schemeClr val="tx1"/>
              </a:solidFill>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304800" y="196770"/>
            <a:ext cx="8534400" cy="758825"/>
          </a:xfrm>
        </p:spPr>
        <p:txBody>
          <a:bodyPr/>
          <a:lstStyle/>
          <a:p>
            <a:pPr eaLnBrk="1" hangingPunct="1"/>
            <a:r>
              <a:rPr lang="en-US" altLang="en-US" sz="3200" b="1" u="sng" smtClean="0">
                <a:solidFill>
                  <a:srgbClr val="7B9899"/>
                </a:solidFill>
              </a:rPr>
              <a:t>Required Contract Provisions</a:t>
            </a:r>
          </a:p>
        </p:txBody>
      </p:sp>
      <p:sp>
        <p:nvSpPr>
          <p:cNvPr id="132099" name="Content Placeholder 2"/>
          <p:cNvSpPr>
            <a:spLocks noGrp="1"/>
          </p:cNvSpPr>
          <p:nvPr>
            <p:ph sz="quarter" idx="1"/>
          </p:nvPr>
        </p:nvSpPr>
        <p:spPr>
          <a:xfrm>
            <a:off x="301625" y="1527175"/>
            <a:ext cx="8504238" cy="5137150"/>
          </a:xfrm>
        </p:spPr>
        <p:txBody>
          <a:bodyPr/>
          <a:lstStyle/>
          <a:p>
            <a:pPr marL="342900" lvl="1" indent="-342900" defTabSz="912813" eaLnBrk="1" hangingPunct="1">
              <a:spcBef>
                <a:spcPct val="60000"/>
              </a:spcBef>
              <a:buFont typeface="Arial" panose="020B0604020202020204" pitchFamily="34" charset="0"/>
              <a:buChar char="•"/>
            </a:pPr>
            <a:r>
              <a:rPr lang="en-US" altLang="en-US" sz="2000" u="sng" dirty="0" smtClean="0">
                <a:solidFill>
                  <a:srgbClr val="070000"/>
                </a:solidFill>
                <a:ea typeface="Arial Unicode MS" panose="020B0604020202020204" pitchFamily="34" charset="-128"/>
                <a:cs typeface="Arial Unicode MS" panose="020B0604020202020204" pitchFamily="34" charset="-128"/>
              </a:rPr>
              <a:t>Required Contract Provisions (cont’d)</a:t>
            </a:r>
            <a:r>
              <a:rPr lang="en-US" altLang="en-US" sz="2000" dirty="0" smtClean="0">
                <a:solidFill>
                  <a:srgbClr val="070000"/>
                </a:solidFill>
                <a:ea typeface="Arial Unicode MS" panose="020B0604020202020204" pitchFamily="34" charset="-128"/>
                <a:cs typeface="Arial Unicode MS" panose="020B0604020202020204" pitchFamily="34" charset="-128"/>
              </a:rPr>
              <a:t>:</a:t>
            </a:r>
            <a:endParaRPr lang="en-US" altLang="en-US" sz="1800" dirty="0" smtClean="0">
              <a:solidFill>
                <a:srgbClr val="070000"/>
              </a:solidFill>
              <a:ea typeface="Arial Unicode MS" panose="020B0604020202020204" pitchFamily="34" charset="-128"/>
              <a:cs typeface="Arial Unicode MS" panose="020B0604020202020204" pitchFamily="34" charset="-128"/>
            </a:endParaRP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&gt; $100k + mechanics or laborers – Contract Work Hours and Safety Act</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Rights to Inventions Made Under a Contract or Agreement (Inapplicable)</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&gt; $150k – Clean Air Act &amp; the Federal Water Pollution Control Act</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Debarment and Suspension – “SAM”</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&gt; $100k award – Byrd Anti-Lobbying Amendment</a:t>
            </a:r>
          </a:p>
          <a:p>
            <a:pPr marL="615950" lvl="2" indent="-342900" defTabSz="912813" eaLnBrk="1" hangingPunct="1">
              <a:spcBef>
                <a:spcPct val="60000"/>
              </a:spcBef>
              <a:buFont typeface="Wingdings" panose="05000000000000000000" pitchFamily="2" charset="2"/>
              <a:buChar char="ü"/>
            </a:pPr>
            <a:r>
              <a:rPr lang="en-US" altLang="en-US" sz="1800" dirty="0" smtClean="0">
                <a:ea typeface="Arial Unicode MS" panose="020B0604020202020204" pitchFamily="34" charset="-128"/>
                <a:cs typeface="Arial Unicode MS" panose="020B0604020202020204" pitchFamily="34" charset="-128"/>
              </a:rPr>
              <a:t>§ 200.322 – Procurement of Recovered Materials</a:t>
            </a:r>
          </a:p>
          <a:p>
            <a:pPr marL="615950" lvl="2" indent="-342900" defTabSz="912813" eaLnBrk="1" hangingPunct="1">
              <a:spcBef>
                <a:spcPct val="60000"/>
              </a:spcBef>
              <a:buFont typeface="Arial" panose="020B0604020202020204" pitchFamily="34" charset="0"/>
              <a:buChar char="•"/>
            </a:pPr>
            <a:endParaRPr lang="en-US" altLang="en-US" sz="1800" dirty="0" smtClean="0">
              <a:solidFill>
                <a:srgbClr val="070000"/>
              </a:solidFill>
              <a:ea typeface="Arial Unicode MS" panose="020B0604020202020204" pitchFamily="34" charset="-128"/>
              <a:cs typeface="Arial Unicode MS" panose="020B0604020202020204" pitchFamily="34" charset="-128"/>
            </a:endParaRPr>
          </a:p>
          <a:p>
            <a:pPr marL="615950" lvl="2" indent="-342900" defTabSz="912813" eaLnBrk="1" hangingPunct="1">
              <a:spcBef>
                <a:spcPct val="60000"/>
              </a:spcBef>
              <a:buFont typeface="Arial" panose="020B0604020202020204" pitchFamily="34" charset="0"/>
              <a:buChar char="•"/>
            </a:pPr>
            <a:endParaRPr lang="en-US" altLang="en-US" sz="1800" dirty="0" smtClean="0">
              <a:solidFill>
                <a:srgbClr val="070000"/>
              </a:solidFill>
              <a:ea typeface="Arial Unicode MS" panose="020B0604020202020204" pitchFamily="34" charset="-128"/>
              <a:cs typeface="Arial Unicode MS" panose="020B0604020202020204" pitchFamily="34" charset="-128"/>
            </a:endParaRPr>
          </a:p>
          <a:p>
            <a:pPr marL="342900" lvl="1" indent="-342900" defTabSz="912813" eaLnBrk="1" hangingPunct="1">
              <a:spcBef>
                <a:spcPct val="60000"/>
              </a:spcBef>
              <a:buFont typeface="Arial" panose="020B0604020202020204" pitchFamily="34" charset="0"/>
              <a:buChar char="•"/>
            </a:pPr>
            <a:endParaRPr lang="en-US" altLang="en-US" sz="2000" dirty="0" smtClean="0">
              <a:solidFill>
                <a:srgbClr val="070000"/>
              </a:solidFill>
              <a:ea typeface="Arial Unicode MS" panose="020B0604020202020204" pitchFamily="34" charset="-128"/>
              <a:cs typeface="Arial Unicode MS" panose="020B0604020202020204" pitchFamily="34" charset="-128"/>
            </a:endParaRPr>
          </a:p>
        </p:txBody>
      </p:sp>
      <p:pic>
        <p:nvPicPr>
          <p:cNvPr id="132102" name="Picture 1"/>
          <p:cNvPicPr>
            <a:picLocks noChangeAspect="1"/>
          </p:cNvPicPr>
          <p:nvPr/>
        </p:nvPicPr>
        <p:blipFill>
          <a:blip r:embed="rId3" cstate="print">
            <a:extLst>
              <a:ext uri="{28A0092B-C50C-407E-A947-70E740481C1C}">
                <a14:useLocalDpi xmlns:a14="http://schemas.microsoft.com/office/drawing/2010/main" val="0"/>
              </a:ext>
            </a:extLst>
          </a:blip>
          <a:srcRect l="9210" t="22070" b="4897"/>
          <a:stretch>
            <a:fillRect/>
          </a:stretch>
        </p:blipFill>
        <p:spPr bwMode="auto">
          <a:xfrm>
            <a:off x="6151418" y="4649374"/>
            <a:ext cx="2441864" cy="1473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74625"/>
            <a:ext cx="8534400" cy="758825"/>
          </a:xfrm>
        </p:spPr>
        <p:txBody>
          <a:bodyPr/>
          <a:lstStyle/>
          <a:p>
            <a:pPr algn="l">
              <a:defRPr/>
            </a:pPr>
            <a:r>
              <a:rPr lang="en-US" sz="3200" b="1" dirty="0" smtClean="0"/>
              <a:t>Hypothetical: States</a:t>
            </a:r>
            <a:endParaRPr lang="en-US" sz="3200" b="1" dirty="0"/>
          </a:p>
        </p:txBody>
      </p:sp>
      <p:sp>
        <p:nvSpPr>
          <p:cNvPr id="78851" name="Content Placeholder 2"/>
          <p:cNvSpPr>
            <a:spLocks noGrp="1"/>
          </p:cNvSpPr>
          <p:nvPr>
            <p:ph sz="quarter" idx="1"/>
          </p:nvPr>
        </p:nvSpPr>
        <p:spPr>
          <a:xfrm>
            <a:off x="301625" y="1897063"/>
            <a:ext cx="8504238" cy="4202112"/>
          </a:xfrm>
        </p:spPr>
        <p:txBody>
          <a:bodyPr/>
          <a:lstStyle/>
          <a:p>
            <a:pPr marL="0" indent="0" defTabSz="912813">
              <a:buFont typeface="Wingdings" panose="05000000000000000000" pitchFamily="2" charset="2"/>
              <a:buNone/>
            </a:pPr>
            <a:r>
              <a:rPr lang="en-US" altLang="en-US" sz="2200" smtClean="0">
                <a:solidFill>
                  <a:srgbClr val="070000"/>
                </a:solidFill>
                <a:cs typeface="Arial" panose="020B0604020202020204" pitchFamily="34" charset="0"/>
              </a:rPr>
              <a:t>The Federal procurement standard at 2 C.F.R. </a:t>
            </a:r>
            <a:r>
              <a:rPr lang="en-US" altLang="en-US" sz="2200" smtClean="0">
                <a:solidFill>
                  <a:srgbClr val="070000"/>
                </a:solidFill>
                <a:ea typeface="Arial Unicode MS" panose="020B0604020202020204" pitchFamily="34" charset="-128"/>
                <a:cs typeface="Arial" panose="020B0604020202020204" pitchFamily="34" charset="0"/>
              </a:rPr>
              <a:t>§ 200.320(b) allows small purchase procedures for the acquisition of supplies or services below the simplified acquisition threshold (which is currently $150,000).  </a:t>
            </a:r>
            <a:r>
              <a:rPr lang="en-US" altLang="en-US" sz="2200" u="sng" smtClean="0">
                <a:solidFill>
                  <a:srgbClr val="070000"/>
                </a:solidFill>
              </a:rPr>
              <a:t>The State of X</a:t>
            </a:r>
            <a:r>
              <a:rPr lang="en-US" altLang="en-US" sz="2200" smtClean="0">
                <a:solidFill>
                  <a:srgbClr val="070000"/>
                </a:solidFill>
              </a:rPr>
              <a:t> has a threshold of $175,000 in its own version of small purchase procedures, and uses its own threshold and small purchase procedures to procure $170,000 in supplies.  </a:t>
            </a:r>
          </a:p>
          <a:p>
            <a:pPr marL="0" indent="0" defTabSz="912813">
              <a:buFont typeface="Wingdings" panose="05000000000000000000" pitchFamily="2" charset="2"/>
              <a:buNone/>
            </a:pPr>
            <a:endParaRPr lang="en-US" altLang="en-US" sz="2200" smtClean="0">
              <a:solidFill>
                <a:srgbClr val="070000"/>
              </a:solidFill>
            </a:endParaRPr>
          </a:p>
          <a:p>
            <a:pPr marL="0" indent="0" defTabSz="912813">
              <a:buFont typeface="Wingdings" panose="05000000000000000000" pitchFamily="2" charset="2"/>
              <a:buNone/>
            </a:pPr>
            <a:r>
              <a:rPr lang="en-US" altLang="en-US" sz="2200" smtClean="0">
                <a:solidFill>
                  <a:srgbClr val="070000"/>
                </a:solidFill>
              </a:rPr>
              <a:t>Is there an issue with the </a:t>
            </a:r>
            <a:r>
              <a:rPr lang="en-US" altLang="en-US" sz="2200" u="sng" smtClean="0">
                <a:solidFill>
                  <a:srgbClr val="070000"/>
                </a:solidFill>
              </a:rPr>
              <a:t>State’s</a:t>
            </a:r>
            <a:r>
              <a:rPr lang="en-US" altLang="en-US" sz="2200" smtClean="0">
                <a:solidFill>
                  <a:srgbClr val="070000"/>
                </a:solidFill>
              </a:rPr>
              <a:t> procurement? </a:t>
            </a:r>
          </a:p>
          <a:p>
            <a:pPr marL="0" indent="0" defTabSz="912813">
              <a:buFont typeface="Wingdings 2" panose="05020102010507070707" pitchFamily="18" charset="2"/>
              <a:buNone/>
            </a:pPr>
            <a:endParaRPr lang="en-US" altLang="en-US" smtClean="0"/>
          </a:p>
        </p:txBody>
      </p:sp>
      <p:grpSp>
        <p:nvGrpSpPr>
          <p:cNvPr id="10" name="Group 9"/>
          <p:cNvGrpSpPr>
            <a:grpSpLocks/>
          </p:cNvGrpSpPr>
          <p:nvPr/>
        </p:nvGrpSpPr>
        <p:grpSpPr bwMode="auto">
          <a:xfrm>
            <a:off x="6615113" y="4227513"/>
            <a:ext cx="1989137" cy="1982787"/>
            <a:chOff x="1537398" y="291402"/>
            <a:chExt cx="6199833" cy="5807947"/>
          </a:xfrm>
        </p:grpSpPr>
        <p:pic>
          <p:nvPicPr>
            <p:cNvPr id="78857" name="Picture 5"/>
            <p:cNvPicPr>
              <a:picLocks noChangeAspect="1"/>
            </p:cNvPicPr>
            <p:nvPr/>
          </p:nvPicPr>
          <p:blipFill>
            <a:blip r:embed="rId3">
              <a:extLst>
                <a:ext uri="{28A0092B-C50C-407E-A947-70E740481C1C}">
                  <a14:useLocalDpi xmlns:a14="http://schemas.microsoft.com/office/drawing/2010/main" val="0"/>
                </a:ext>
              </a:extLst>
            </a:blip>
            <a:srcRect l="5751" t="4250" r="3847" b="11063"/>
            <a:stretch>
              <a:fillRect/>
            </a:stretch>
          </p:blipFill>
          <p:spPr bwMode="auto">
            <a:xfrm>
              <a:off x="1537398" y="291402"/>
              <a:ext cx="6199833" cy="580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6"/>
            <p:cNvPicPr>
              <a:picLocks noChangeAspect="1"/>
            </p:cNvPicPr>
            <p:nvPr/>
          </p:nvPicPr>
          <p:blipFill>
            <a:blip r:embed="rId4">
              <a:extLst>
                <a:ext uri="{28A0092B-C50C-407E-A947-70E740481C1C}">
                  <a14:useLocalDpi xmlns:a14="http://schemas.microsoft.com/office/drawing/2010/main" val="0"/>
                </a:ext>
              </a:extLst>
            </a:blip>
            <a:srcRect l="37399" t="22418" r="3847" b="64249"/>
            <a:stretch>
              <a:fillRect/>
            </a:stretch>
          </p:blipFill>
          <p:spPr bwMode="auto">
            <a:xfrm>
              <a:off x="3707842" y="1537398"/>
              <a:ext cx="4029389"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81863" y="4552950"/>
            <a:ext cx="350837"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80902"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Other Considerations for State Procurements </a:t>
            </a:r>
          </a:p>
          <a:p>
            <a:pPr marL="0" indent="0" eaLnBrk="1" hangingPunct="1">
              <a:buNone/>
            </a:pPr>
            <a:endParaRPr lang="en-US" altLang="en-US" sz="2200" dirty="0" smtClean="0"/>
          </a:p>
        </p:txBody>
      </p:sp>
      <p:sp>
        <p:nvSpPr>
          <p:cNvPr id="13" name="Rectangle 1"/>
          <p:cNvSpPr>
            <a:spLocks noChangeArrowheads="1"/>
          </p:cNvSpPr>
          <p:nvPr/>
        </p:nvSpPr>
        <p:spPr bwMode="auto">
          <a:xfrm>
            <a:off x="331788" y="3163527"/>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3986589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Cost Reasonableness </a:t>
            </a:r>
            <a:endParaRPr lang="en-US" b="1" dirty="0"/>
          </a:p>
        </p:txBody>
      </p:sp>
      <p:sp>
        <p:nvSpPr>
          <p:cNvPr id="3" name="Content Placeholder 2"/>
          <p:cNvSpPr>
            <a:spLocks noGrp="1"/>
          </p:cNvSpPr>
          <p:nvPr>
            <p:ph sz="quarter" idx="1"/>
          </p:nvPr>
        </p:nvSpPr>
        <p:spPr/>
        <p:txBody>
          <a:bodyPr/>
          <a:lstStyle/>
          <a:p>
            <a:r>
              <a:rPr lang="en-US" dirty="0" smtClean="0"/>
              <a:t>2 CFR Subpart E – Cost Principles </a:t>
            </a:r>
          </a:p>
          <a:p>
            <a:r>
              <a:rPr lang="en-US" dirty="0"/>
              <a:t>S</a:t>
            </a:r>
            <a:r>
              <a:rPr lang="en-US" dirty="0" smtClean="0"/>
              <a:t>tate </a:t>
            </a:r>
            <a:r>
              <a:rPr lang="en-US" dirty="0"/>
              <a:t>must </a:t>
            </a:r>
            <a:r>
              <a:rPr lang="en-US" dirty="0" smtClean="0"/>
              <a:t>comply with the cost principles</a:t>
            </a:r>
            <a:endParaRPr lang="en-US" b="1" dirty="0"/>
          </a:p>
          <a:p>
            <a:r>
              <a:rPr lang="en-US" dirty="0"/>
              <a:t>A cost is reasonable if, in its nature and amount, it does not exceed that which would be incurred by a prudent person under the circumstances prevailing at the time the decision was made to incur the </a:t>
            </a:r>
            <a:r>
              <a:rPr lang="en-US" dirty="0" smtClean="0"/>
              <a:t>cost</a:t>
            </a:r>
            <a:r>
              <a:rPr lang="en-US" dirty="0"/>
              <a:t> </a:t>
            </a:r>
          </a:p>
          <a:p>
            <a:pPr marL="0" indent="0">
              <a:buNone/>
            </a:pPr>
            <a:r>
              <a:rPr lang="en-US" dirty="0" smtClean="0"/>
              <a:t>   (2 </a:t>
            </a:r>
            <a:r>
              <a:rPr lang="en-US" dirty="0"/>
              <a:t>C.F.R. § </a:t>
            </a:r>
            <a:r>
              <a:rPr lang="en-US" dirty="0" smtClean="0"/>
              <a:t>200.404)</a:t>
            </a:r>
          </a:p>
          <a:p>
            <a:pPr marL="0" indent="0">
              <a:buNone/>
            </a:pP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2216365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T&amp;M and CPPC Rules for State Entities</a:t>
            </a:r>
            <a:endParaRPr lang="en-US" dirty="0"/>
          </a:p>
        </p:txBody>
      </p:sp>
      <p:sp>
        <p:nvSpPr>
          <p:cNvPr id="3" name="Content Placeholder 2"/>
          <p:cNvSpPr>
            <a:spLocks noGrp="1"/>
          </p:cNvSpPr>
          <p:nvPr>
            <p:ph sz="quarter" idx="1"/>
          </p:nvPr>
        </p:nvSpPr>
        <p:spPr>
          <a:xfrm>
            <a:off x="496306" y="1420043"/>
            <a:ext cx="8503920" cy="4572000"/>
          </a:xfrm>
        </p:spPr>
        <p:txBody>
          <a:bodyPr/>
          <a:lstStyle/>
          <a:p>
            <a:r>
              <a:rPr lang="en-US" dirty="0" smtClean="0"/>
              <a:t>The Federal procurement standards do not address the use of T&amp;M and CPPC for states</a:t>
            </a:r>
          </a:p>
          <a:p>
            <a:r>
              <a:rPr lang="en-US" dirty="0" smtClean="0"/>
              <a:t>However, states are subject to the cost principles in subpart E of 2 CFR part 200.</a:t>
            </a:r>
          </a:p>
          <a:p>
            <a:r>
              <a:rPr lang="en-US" dirty="0" smtClean="0"/>
              <a:t>FEMA will scrutinize all contracts to ensure that costs are reasonable.</a:t>
            </a:r>
          </a:p>
          <a:p>
            <a:r>
              <a:rPr lang="en-US" dirty="0" smtClean="0"/>
              <a:t>States should carefully deliberate whether its contract are likely to result in unreasonable costs.</a:t>
            </a:r>
          </a:p>
          <a:p>
            <a:r>
              <a:rPr lang="en-US" dirty="0" smtClean="0"/>
              <a:t>T&amp;M and CPPC contracts will be carefully reviewed by FEMA for cost reasonableness</a:t>
            </a:r>
            <a:endParaRPr lang="en-US" dirty="0"/>
          </a:p>
        </p:txBody>
      </p:sp>
    </p:spTree>
    <p:extLst>
      <p:ext uri="{BB962C8B-B14F-4D97-AF65-F5344CB8AC3E}">
        <p14:creationId xmlns:p14="http://schemas.microsoft.com/office/powerpoint/2010/main" val="8947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625" y="184150"/>
            <a:ext cx="8534400" cy="981075"/>
          </a:xfrm>
        </p:spPr>
        <p:txBody>
          <a:bodyPr>
            <a:normAutofit/>
          </a:bodyPr>
          <a:lstStyle/>
          <a:p>
            <a:pPr algn="l" eaLnBrk="1" fontAlgn="auto" hangingPunct="1">
              <a:spcAft>
                <a:spcPts val="0"/>
              </a:spcAft>
              <a:defRPr/>
            </a:pPr>
            <a:r>
              <a:rPr lang="en-US" sz="3600" b="1" dirty="0" smtClean="0">
                <a:solidFill>
                  <a:srgbClr val="7B9899"/>
                </a:solidFill>
              </a:rPr>
              <a:t>Purpose</a:t>
            </a:r>
            <a:endParaRPr lang="en-US" sz="3600" b="1" dirty="0">
              <a:solidFill>
                <a:srgbClr val="7B9899"/>
              </a:solidFill>
            </a:endParaRPr>
          </a:p>
        </p:txBody>
      </p:sp>
      <p:sp>
        <p:nvSpPr>
          <p:cNvPr id="21507" name="Content Placeholder 2"/>
          <p:cNvSpPr>
            <a:spLocks noGrp="1"/>
          </p:cNvSpPr>
          <p:nvPr>
            <p:ph sz="quarter" idx="1"/>
          </p:nvPr>
        </p:nvSpPr>
        <p:spPr>
          <a:xfrm>
            <a:off x="301625" y="1527175"/>
            <a:ext cx="8504238" cy="4572000"/>
          </a:xfrm>
        </p:spPr>
        <p:txBody>
          <a:bodyPr/>
          <a:lstStyle/>
          <a:p>
            <a:r>
              <a:rPr lang="en-US" altLang="en-US" sz="2200" dirty="0"/>
              <a:t>This presentation is intended to provide a high level, general overview of the Federal procurement standards applicable to disaster assistance awards under the Stafford Act. </a:t>
            </a:r>
            <a:endParaRPr lang="en-US" altLang="en-US" sz="2200" dirty="0" smtClean="0"/>
          </a:p>
          <a:p>
            <a:endParaRPr lang="en-US" altLang="en-US" sz="2200" dirty="0" smtClean="0"/>
          </a:p>
          <a:p>
            <a:r>
              <a:rPr lang="en-US" altLang="en-US" sz="2200" dirty="0" smtClean="0"/>
              <a:t>We </a:t>
            </a:r>
            <a:r>
              <a:rPr lang="en-US" altLang="en-US" sz="2200" dirty="0"/>
              <a:t>don’t expect you to become experts after this presentation; however, you should be able to recognize the basic concepts and issues necessary to successfully spot potential problems</a:t>
            </a:r>
            <a:r>
              <a:rPr lang="en-US" altLang="en-US" sz="2200" dirty="0" smtClean="0"/>
              <a:t>.</a:t>
            </a:r>
            <a:r>
              <a:rPr lang="en-US" altLang="en-US" sz="2400" dirty="0" smtClean="0"/>
              <a:t>   </a:t>
            </a:r>
          </a:p>
          <a:p>
            <a:pPr eaLnBrk="1" hangingPunct="1">
              <a:buFont typeface="Wingdings 2" panose="05020102010507070707" pitchFamily="18" charset="2"/>
              <a:buNone/>
            </a:pPr>
            <a:endParaRPr lang="en-US" altLang="en-US" sz="2400" dirty="0" smtClean="0"/>
          </a:p>
          <a:p>
            <a:pPr eaLnBrk="1" hangingPunct="1">
              <a:buFont typeface="Wingdings 2" panose="05020102010507070707" pitchFamily="18" charset="2"/>
              <a:buNone/>
            </a:pPr>
            <a:endParaRPr lang="en-US" altLang="en-US" sz="2400" dirty="0" smtClean="0"/>
          </a:p>
        </p:txBody>
      </p:sp>
      <p:pic>
        <p:nvPicPr>
          <p:cNvPr id="21511"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0" y="4271170"/>
            <a:ext cx="1891145" cy="189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b="1" dirty="0" smtClean="0"/>
              <a:t>Possible Issue – Time and Materials Contracts</a:t>
            </a:r>
            <a:endParaRPr lang="en-US" sz="2400" b="1" dirty="0"/>
          </a:p>
        </p:txBody>
      </p:sp>
      <p:graphicFrame>
        <p:nvGraphicFramePr>
          <p:cNvPr id="4" name="T&amp;M Language #1"/>
          <p:cNvGraphicFramePr>
            <a:graphicFrameLocks noGrp="1"/>
          </p:cNvGraphicFramePr>
          <p:nvPr>
            <p:ph sz="quarter" idx="1"/>
            <p:extLst>
              <p:ext uri="{D42A27DB-BD31-4B8C-83A1-F6EECF244321}">
                <p14:modId xmlns:p14="http://schemas.microsoft.com/office/powerpoint/2010/main" val="3247129411"/>
              </p:ext>
            </p:extLst>
          </p:nvPr>
        </p:nvGraphicFramePr>
        <p:xfrm>
          <a:off x="301625" y="1527175"/>
          <a:ext cx="4294438" cy="3225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mp;M - Language #2"/>
          <p:cNvGraphicFramePr/>
          <p:nvPr>
            <p:extLst>
              <p:ext uri="{D42A27DB-BD31-4B8C-83A1-F6EECF244321}">
                <p14:modId xmlns:p14="http://schemas.microsoft.com/office/powerpoint/2010/main" val="3825942934"/>
              </p:ext>
            </p:extLst>
          </p:nvPr>
        </p:nvGraphicFramePr>
        <p:xfrm>
          <a:off x="4685578" y="1527175"/>
          <a:ext cx="4370631" cy="29673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p:cNvSpPr txBox="1"/>
          <p:nvPr/>
        </p:nvSpPr>
        <p:spPr>
          <a:xfrm>
            <a:off x="301625" y="4836695"/>
            <a:ext cx="8534400" cy="923330"/>
          </a:xfrm>
          <a:prstGeom prst="rect">
            <a:avLst/>
          </a:prstGeom>
          <a:noFill/>
        </p:spPr>
        <p:txBody>
          <a:bodyPr wrap="square" rtlCol="0">
            <a:spAutoFit/>
          </a:bodyPr>
          <a:lstStyle/>
          <a:p>
            <a:r>
              <a:rPr lang="en-US" dirty="0" smtClean="0">
                <a:latin typeface="+mn-lt"/>
              </a:rPr>
              <a:t>When Time and Materials Contracts are used, there is no incentive for contracts to be cost effective and efficient. </a:t>
            </a:r>
            <a:r>
              <a:rPr lang="en-US" dirty="0">
                <a:latin typeface="+mn-lt"/>
              </a:rPr>
              <a:t>No incentive for contractor to control cost; contractor has financial interest in increasing cost of </a:t>
            </a:r>
            <a:r>
              <a:rPr lang="en-US" dirty="0" smtClean="0">
                <a:latin typeface="+mn-lt"/>
              </a:rPr>
              <a:t>performance.</a:t>
            </a:r>
          </a:p>
        </p:txBody>
      </p:sp>
    </p:spTree>
    <p:extLst>
      <p:ext uri="{BB962C8B-B14F-4D97-AF65-F5344CB8AC3E}">
        <p14:creationId xmlns:p14="http://schemas.microsoft.com/office/powerpoint/2010/main" val="341411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b="1" dirty="0">
                <a:solidFill>
                  <a:srgbClr val="7B9899"/>
                </a:solidFill>
              </a:rPr>
              <a:t>Possible Issue – Cost Plus Percentage of Cost Contracts</a:t>
            </a:r>
            <a:endParaRPr lang="en-US" sz="2400" dirty="0"/>
          </a:p>
        </p:txBody>
      </p:sp>
      <p:sp>
        <p:nvSpPr>
          <p:cNvPr id="3" name="Content Placeholder 2"/>
          <p:cNvSpPr>
            <a:spLocks noGrp="1"/>
          </p:cNvSpPr>
          <p:nvPr>
            <p:ph sz="quarter" idx="1"/>
          </p:nvPr>
        </p:nvSpPr>
        <p:spPr/>
        <p:txBody>
          <a:bodyPr/>
          <a:lstStyle/>
          <a:p>
            <a:r>
              <a:rPr lang="en-US" sz="2400" dirty="0" smtClean="0"/>
              <a:t>These contracts may be allowed under state law, but are generally discouraged</a:t>
            </a:r>
          </a:p>
          <a:p>
            <a:r>
              <a:rPr lang="en-US" sz="2400" dirty="0" smtClean="0"/>
              <a:t>No incentive for contractor to control cost; contractor has financial interest in increasing cost of performance </a:t>
            </a:r>
          </a:p>
          <a:p>
            <a:r>
              <a:rPr lang="en-US" altLang="en-US" sz="2000" u="sng" dirty="0" smtClean="0">
                <a:solidFill>
                  <a:srgbClr val="070000"/>
                </a:solidFill>
              </a:rPr>
              <a:t>Criteria </a:t>
            </a:r>
            <a:r>
              <a:rPr lang="en-US" altLang="en-US" sz="2000" u="sng" dirty="0">
                <a:solidFill>
                  <a:srgbClr val="070000"/>
                </a:solidFill>
              </a:rPr>
              <a:t>evidencing this type of contract:</a:t>
            </a:r>
          </a:p>
          <a:p>
            <a:pPr marL="615950" lvl="2" indent="-342900" defTabSz="912813">
              <a:spcBef>
                <a:spcPct val="60000"/>
              </a:spcBef>
              <a:buFont typeface="Arial" panose="020B0604020202020204" pitchFamily="34" charset="0"/>
              <a:buChar char="•"/>
            </a:pPr>
            <a:r>
              <a:rPr lang="en-US" altLang="en-US" sz="1800" dirty="0">
                <a:solidFill>
                  <a:srgbClr val="070000"/>
                </a:solidFill>
              </a:rPr>
              <a:t>(1) Payment is on a predetermined percentage rate;</a:t>
            </a:r>
          </a:p>
          <a:p>
            <a:pPr marL="615950" lvl="2" indent="-342900" defTabSz="912813">
              <a:spcBef>
                <a:spcPct val="60000"/>
              </a:spcBef>
              <a:buFont typeface="Arial" panose="020B0604020202020204" pitchFamily="34" charset="0"/>
              <a:buChar char="•"/>
            </a:pPr>
            <a:r>
              <a:rPr lang="en-US" altLang="en-US" sz="1800" dirty="0">
                <a:solidFill>
                  <a:srgbClr val="070000"/>
                </a:solidFill>
              </a:rPr>
              <a:t>(2) The predetermined percentage rate is applied to actual performance costs;</a:t>
            </a:r>
          </a:p>
          <a:p>
            <a:pPr marL="615950" lvl="2" indent="-342900" defTabSz="912813">
              <a:spcBef>
                <a:spcPct val="60000"/>
              </a:spcBef>
              <a:buFont typeface="Arial" panose="020B0604020202020204" pitchFamily="34" charset="0"/>
              <a:buChar char="•"/>
            </a:pPr>
            <a:r>
              <a:rPr lang="en-US" altLang="en-US" sz="1800" dirty="0">
                <a:solidFill>
                  <a:srgbClr val="070000"/>
                </a:solidFill>
              </a:rPr>
              <a:t>(3) The contractor’s entitlement is uncertain at the time of contracting;</a:t>
            </a:r>
          </a:p>
          <a:p>
            <a:pPr marL="615950" lvl="2" indent="-342900" defTabSz="912813">
              <a:spcBef>
                <a:spcPct val="60000"/>
              </a:spcBef>
              <a:buFont typeface="Arial" panose="020B0604020202020204" pitchFamily="34" charset="0"/>
              <a:buChar char="•"/>
            </a:pPr>
            <a:r>
              <a:rPr lang="en-US" altLang="en-US" sz="1800" dirty="0">
                <a:solidFill>
                  <a:srgbClr val="070000"/>
                </a:solidFill>
              </a:rPr>
              <a:t>(4) The contractor’s entitlement increases commensurately with increased performance costs.</a:t>
            </a:r>
          </a:p>
          <a:p>
            <a:endParaRPr lang="en-US" dirty="0" smtClean="0"/>
          </a:p>
          <a:p>
            <a:endParaRPr lang="en-US" dirty="0" smtClean="0"/>
          </a:p>
          <a:p>
            <a:endParaRPr lang="en-US" dirty="0"/>
          </a:p>
        </p:txBody>
      </p:sp>
    </p:spTree>
    <p:extLst>
      <p:ext uri="{BB962C8B-B14F-4D97-AF65-F5344CB8AC3E}">
        <p14:creationId xmlns:p14="http://schemas.microsoft.com/office/powerpoint/2010/main" val="1368763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a:t>Questions</a:t>
            </a:r>
          </a:p>
        </p:txBody>
      </p:sp>
      <p:sp>
        <p:nvSpPr>
          <p:cNvPr id="3" name="Content Placeholder 2"/>
          <p:cNvSpPr>
            <a:spLocks noGrp="1"/>
          </p:cNvSpPr>
          <p:nvPr>
            <p:ph sz="quarter" idx="1"/>
          </p:nvPr>
        </p:nvSpPr>
        <p:spPr>
          <a:xfrm>
            <a:off x="506413" y="1349375"/>
            <a:ext cx="8504237" cy="5078413"/>
          </a:xfrm>
        </p:spPr>
        <p:txBody>
          <a:bodyPr/>
          <a:lstStyle/>
          <a:p>
            <a:pPr lvl="1">
              <a:defRPr/>
            </a:pPr>
            <a:endParaRPr lang="en-US" sz="1700" dirty="0">
              <a:solidFill>
                <a:schemeClr val="tx1"/>
              </a:solidFill>
            </a:endParaRPr>
          </a:p>
          <a:p>
            <a:pPr lvl="1">
              <a:defRPr/>
            </a:pPr>
            <a:endParaRPr lang="en-US" sz="1700" dirty="0">
              <a:solidFill>
                <a:schemeClr val="tx1"/>
              </a:solidFill>
            </a:endParaRPr>
          </a:p>
          <a:p>
            <a:pPr lvl="1">
              <a:defRPr/>
            </a:pPr>
            <a:r>
              <a:rPr lang="en-US" dirty="0">
                <a:solidFill>
                  <a:schemeClr val="tx1"/>
                </a:solidFill>
              </a:rPr>
              <a:t>Additional resources can be found at the following link:</a:t>
            </a:r>
          </a:p>
          <a:p>
            <a:pPr lvl="2">
              <a:defRPr/>
            </a:pPr>
            <a:endParaRPr lang="en-US" dirty="0"/>
          </a:p>
          <a:p>
            <a:pPr marL="593725" lvl="2" indent="0">
              <a:buFont typeface="Wingdings 2" panose="05020102010507070707" pitchFamily="18" charset="2"/>
              <a:buNone/>
              <a:defRPr/>
            </a:pPr>
            <a:r>
              <a:rPr lang="en-US" smtClean="0">
                <a:hlinkClick r:id="rId3"/>
              </a:rPr>
              <a:t>www.fema.gov/procurement-disaster-assistance-team</a:t>
            </a:r>
            <a:r>
              <a:rPr lang="en-US" smtClean="0"/>
              <a:t> </a:t>
            </a:r>
            <a:endParaRPr lang="en-US" dirty="0"/>
          </a:p>
        </p:txBody>
      </p:sp>
      <p:pic>
        <p:nvPicPr>
          <p:cNvPr id="16691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3402013"/>
            <a:ext cx="46164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Content Placeholder 2"/>
          <p:cNvSpPr>
            <a:spLocks noGrp="1"/>
          </p:cNvSpPr>
          <p:nvPr>
            <p:ph sz="quarter" idx="1"/>
          </p:nvPr>
        </p:nvSpPr>
        <p:spPr>
          <a:xfrm>
            <a:off x="506413" y="1349375"/>
            <a:ext cx="8504237" cy="5078413"/>
          </a:xfrm>
        </p:spPr>
        <p:txBody>
          <a:bodyPr/>
          <a:lstStyle/>
          <a:p>
            <a:pPr lvl="1"/>
            <a:endParaRPr lang="en-US" altLang="en-US" sz="1700" smtClean="0">
              <a:solidFill>
                <a:schemeClr val="tx1"/>
              </a:solidFill>
            </a:endParaRPr>
          </a:p>
          <a:p>
            <a:pPr lvl="1"/>
            <a:endParaRPr lang="en-US" altLang="en-US" sz="1700" smtClean="0">
              <a:solidFill>
                <a:schemeClr val="tx1"/>
              </a:solidFill>
            </a:endParaRPr>
          </a:p>
        </p:txBody>
      </p:sp>
      <p:pic>
        <p:nvPicPr>
          <p:cNvPr id="168963" name="Picture 2" descr="DHS_for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70100"/>
            <a:ext cx="79978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1625" y="174625"/>
            <a:ext cx="8534400" cy="758825"/>
          </a:xfrm>
        </p:spPr>
        <p:txBody>
          <a:bodyPr/>
          <a:lstStyle/>
          <a:p>
            <a:pPr algn="l" eaLnBrk="1" hangingPunct="1"/>
            <a:r>
              <a:rPr lang="en-US" altLang="en-US" sz="3200" b="1" dirty="0" smtClean="0">
                <a:solidFill>
                  <a:srgbClr val="7B9899"/>
                </a:solidFill>
              </a:rPr>
              <a:t>Scope</a:t>
            </a:r>
          </a:p>
        </p:txBody>
      </p:sp>
      <p:sp>
        <p:nvSpPr>
          <p:cNvPr id="15363" name="Content Placeholder 2"/>
          <p:cNvSpPr>
            <a:spLocks noGrp="1"/>
          </p:cNvSpPr>
          <p:nvPr>
            <p:ph sz="quarter" idx="1"/>
          </p:nvPr>
        </p:nvSpPr>
        <p:spPr>
          <a:xfrm>
            <a:off x="331788" y="1439863"/>
            <a:ext cx="8504237" cy="4384675"/>
          </a:xfrm>
        </p:spPr>
        <p:txBody>
          <a:bodyPr/>
          <a:lstStyle/>
          <a:p>
            <a:pPr eaLnBrk="1" hangingPunct="1"/>
            <a:endParaRPr lang="en-US" altLang="en-US" sz="2200" dirty="0" smtClean="0"/>
          </a:p>
          <a:p>
            <a:pPr eaLnBrk="1" hangingPunct="1"/>
            <a:r>
              <a:rPr lang="en-US" altLang="en-US" sz="2200" dirty="0" smtClean="0"/>
              <a:t>The focus of this presentation is the current procurement standards that apply to state entities under the </a:t>
            </a:r>
            <a:r>
              <a:rPr lang="en-US" altLang="en-US" sz="2200" i="1" dirty="0" smtClean="0"/>
              <a:t>Uniform Administrative Requirements, Cost Principles, and Audit Requirements for Federal Awards</a:t>
            </a:r>
            <a:r>
              <a:rPr lang="en-US" altLang="en-US" sz="2200" dirty="0" smtClean="0"/>
              <a:t> (“</a:t>
            </a:r>
            <a:r>
              <a:rPr lang="en-US" altLang="en-US" sz="2200" i="1" dirty="0" smtClean="0"/>
              <a:t>Uniform Rules</a:t>
            </a:r>
            <a:r>
              <a:rPr lang="en-US" altLang="en-US" sz="2200" dirty="0" smtClean="0"/>
              <a:t>”), which are codified at 2 C.F.R. §§ 200.317 through 200.326 and supersede the procurement regulations formerly in effect.</a:t>
            </a:r>
          </a:p>
          <a:p>
            <a:pPr marL="0" indent="0" eaLnBrk="1" hangingPunct="1">
              <a:buNone/>
            </a:pPr>
            <a:endParaRPr lang="en-US" altLang="en-US" sz="2200" dirty="0" smtClean="0"/>
          </a:p>
          <a:p>
            <a:pPr eaLnBrk="1" hangingPunct="1"/>
            <a:r>
              <a:rPr lang="en-US" altLang="en-US" sz="2200" dirty="0" smtClean="0"/>
              <a:t>This presentation does not address other requirements imposed by Federal law, executive orders, other regulations, or the remainder of the Uniform Rules.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sz="quarter" idx="1"/>
          </p:nvPr>
        </p:nvSpPr>
        <p:spPr>
          <a:xfrm>
            <a:off x="331788" y="1546225"/>
            <a:ext cx="8504237" cy="4146550"/>
          </a:xfrm>
        </p:spPr>
        <p:txBody>
          <a:bodyPr/>
          <a:lstStyle/>
          <a:p>
            <a:pPr eaLnBrk="1" hangingPunct="1"/>
            <a:r>
              <a:rPr lang="en-US" altLang="en-US" sz="2200" dirty="0" smtClean="0"/>
              <a:t>Introductory Remarks</a:t>
            </a:r>
          </a:p>
          <a:p>
            <a:pPr eaLnBrk="1" hangingPunct="1"/>
            <a:r>
              <a:rPr lang="en-US" altLang="en-US" sz="2200" dirty="0"/>
              <a:t>Terminology and Key Players</a:t>
            </a:r>
          </a:p>
          <a:p>
            <a:pPr eaLnBrk="1" hangingPunct="1"/>
            <a:r>
              <a:rPr lang="en-US" altLang="en-US" sz="2200" dirty="0" smtClean="0"/>
              <a:t>Background</a:t>
            </a:r>
          </a:p>
          <a:p>
            <a:pPr eaLnBrk="1" hangingPunct="1"/>
            <a:r>
              <a:rPr lang="en-US" altLang="en-US" sz="2200" dirty="0" smtClean="0"/>
              <a:t>Procurement Standards for States</a:t>
            </a:r>
          </a:p>
          <a:p>
            <a:pPr eaLnBrk="1" hangingPunct="1"/>
            <a:r>
              <a:rPr lang="en-US" altLang="en-US" sz="2200" dirty="0" smtClean="0"/>
              <a:t>Other Considerations for State Procurements </a:t>
            </a:r>
          </a:p>
          <a:p>
            <a:pPr marL="0" indent="0" eaLnBrk="1" hangingPunct="1">
              <a:buNone/>
            </a:pPr>
            <a:endParaRPr lang="en-US" altLang="en-US" sz="2200" dirty="0" smtClean="0"/>
          </a:p>
          <a:p>
            <a:pPr marL="0" indent="0" eaLnBrk="1" hangingPunct="1">
              <a:buNone/>
            </a:pPr>
            <a:endParaRPr lang="en-US" altLang="en-US" sz="2200" dirty="0" smtClean="0"/>
          </a:p>
        </p:txBody>
      </p:sp>
      <p:sp>
        <p:nvSpPr>
          <p:cNvPr id="35843" name="Title 1"/>
          <p:cNvSpPr>
            <a:spLocks noGrp="1"/>
          </p:cNvSpPr>
          <p:nvPr>
            <p:ph type="title"/>
          </p:nvPr>
        </p:nvSpPr>
        <p:spPr>
          <a:xfrm>
            <a:off x="301625" y="174625"/>
            <a:ext cx="8534400" cy="758825"/>
          </a:xfrm>
        </p:spPr>
        <p:txBody>
          <a:bodyPr/>
          <a:lstStyle/>
          <a:p>
            <a:pPr algn="l" eaLnBrk="1" hangingPunct="1"/>
            <a:r>
              <a:rPr lang="en-US" altLang="en-US" sz="3200" b="1" smtClean="0">
                <a:solidFill>
                  <a:srgbClr val="7B9899"/>
                </a:solidFill>
              </a:rPr>
              <a:t>Agenda</a:t>
            </a:r>
          </a:p>
        </p:txBody>
      </p:sp>
      <p:sp>
        <p:nvSpPr>
          <p:cNvPr id="12" name="Rectangle 1"/>
          <p:cNvSpPr>
            <a:spLocks noChangeArrowheads="1"/>
          </p:cNvSpPr>
          <p:nvPr/>
        </p:nvSpPr>
        <p:spPr bwMode="auto">
          <a:xfrm>
            <a:off x="377825" y="1951341"/>
            <a:ext cx="8191500" cy="454025"/>
          </a:xfrm>
          <a:prstGeom prst="rect">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lgn="ctr" eaLnBrk="1" hangingPunct="1">
              <a:spcBef>
                <a:spcPct val="0"/>
              </a:spcBef>
              <a:buClrTx/>
              <a:buSzTx/>
              <a:buFontTx/>
              <a:buNone/>
            </a:pPr>
            <a:endParaRPr lang="en-US" altLang="en-US" sz="200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206072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04800" y="179388"/>
            <a:ext cx="8534400" cy="758825"/>
          </a:xfrm>
        </p:spPr>
        <p:txBody>
          <a:bodyPr/>
          <a:lstStyle/>
          <a:p>
            <a:pPr algn="l" eaLnBrk="1" hangingPunct="1"/>
            <a:r>
              <a:rPr lang="en-US" altLang="en-US" sz="3200" b="1" u="sng" dirty="0" smtClean="0">
                <a:solidFill>
                  <a:srgbClr val="7B9899"/>
                </a:solidFill>
              </a:rPr>
              <a:t/>
            </a:r>
            <a:br>
              <a:rPr lang="en-US" altLang="en-US" sz="3200" b="1" u="sng" dirty="0" smtClean="0">
                <a:solidFill>
                  <a:srgbClr val="7B9899"/>
                </a:solidFill>
              </a:rPr>
            </a:br>
            <a:r>
              <a:rPr lang="en-US" altLang="en-US" sz="3200" b="1" u="sng" dirty="0" smtClean="0">
                <a:solidFill>
                  <a:srgbClr val="7B9899"/>
                </a:solidFill>
              </a:rPr>
              <a:t/>
            </a:r>
            <a:br>
              <a:rPr lang="en-US" altLang="en-US" sz="3200" b="1" u="sng" dirty="0" smtClean="0">
                <a:solidFill>
                  <a:srgbClr val="7B9899"/>
                </a:solidFill>
              </a:rPr>
            </a:br>
            <a:r>
              <a:rPr lang="en-US" altLang="en-US" sz="3200" b="1" u="sng" dirty="0" smtClean="0">
                <a:solidFill>
                  <a:srgbClr val="7B9899"/>
                </a:solidFill>
              </a:rPr>
              <a:t>Terminology</a:t>
            </a:r>
          </a:p>
        </p:txBody>
      </p:sp>
      <p:sp>
        <p:nvSpPr>
          <p:cNvPr id="62467" name="Content Placeholder 2"/>
          <p:cNvSpPr>
            <a:spLocks noGrp="1"/>
          </p:cNvSpPr>
          <p:nvPr>
            <p:ph sz="quarter" idx="1"/>
          </p:nvPr>
        </p:nvSpPr>
        <p:spPr>
          <a:xfrm>
            <a:off x="301625" y="1527175"/>
            <a:ext cx="8504238" cy="5137150"/>
          </a:xfrm>
        </p:spPr>
        <p:txBody>
          <a:bodyPr/>
          <a:lstStyle/>
          <a:p>
            <a:pPr eaLnBrk="1" hangingPunct="1"/>
            <a:r>
              <a:rPr lang="en-US" altLang="en-US" sz="1900" b="1" smtClean="0"/>
              <a:t>“Non-Federal Entity” </a:t>
            </a:r>
            <a:r>
              <a:rPr lang="en-US" altLang="en-US" sz="1900" smtClean="0"/>
              <a:t>– means a state, local government, Indian tribe, institution of higher education, hospital or nonprofit organization that carries out a Federal award as a recipient or subrecipient (2 C.F.R. § 200.69)</a:t>
            </a:r>
          </a:p>
          <a:p>
            <a:pPr eaLnBrk="1" hangingPunct="1"/>
            <a:r>
              <a:rPr lang="en-US" altLang="en-US" sz="1900" b="1" smtClean="0"/>
              <a:t>“Federal Award” </a:t>
            </a:r>
            <a:r>
              <a:rPr lang="en-US" altLang="en-US" sz="1900" smtClean="0"/>
              <a:t>– means, among other things, the Federal financial assistance that a non-Federal entity receives directly from a Federal awarding agency or indirectly through a pass through entity (2 C.F.R. § 200.38); it also means the instrument setting forth the terms and conditions.</a:t>
            </a:r>
          </a:p>
        </p:txBody>
      </p:sp>
      <p:sp>
        <p:nvSpPr>
          <p:cNvPr id="62471" name="Content Placeholder 2"/>
          <p:cNvSpPr txBox="1">
            <a:spLocks/>
          </p:cNvSpPr>
          <p:nvPr/>
        </p:nvSpPr>
        <p:spPr bwMode="auto">
          <a:xfrm>
            <a:off x="249238" y="4249738"/>
            <a:ext cx="589438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r>
              <a:rPr lang="en-US" altLang="en-US" sz="1900" b="1"/>
              <a:t>“Recipient” </a:t>
            </a:r>
            <a:r>
              <a:rPr lang="en-US" altLang="en-US" sz="1900"/>
              <a:t>– means a non-Federal entity that receives a Federal award directly from a Federal awarding agency to carry out an activity under a Federal program (2 C.F.R. § 200.86)</a:t>
            </a:r>
          </a:p>
        </p:txBody>
      </p:sp>
      <p:pic>
        <p:nvPicPr>
          <p:cNvPr id="62472"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625" y="4249738"/>
            <a:ext cx="1941513"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363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304800" y="179388"/>
            <a:ext cx="8534400" cy="758825"/>
          </a:xfrm>
        </p:spPr>
        <p:txBody>
          <a:bodyPr/>
          <a:lstStyle/>
          <a:p>
            <a:pPr algn="l" eaLnBrk="1" hangingPunct="1"/>
            <a:r>
              <a:rPr lang="en-US" altLang="en-US" sz="3200" b="1" u="sng" dirty="0" smtClean="0">
                <a:solidFill>
                  <a:srgbClr val="7B9899"/>
                </a:solidFill>
              </a:rPr>
              <a:t>Terminology</a:t>
            </a:r>
          </a:p>
        </p:txBody>
      </p:sp>
      <p:sp>
        <p:nvSpPr>
          <p:cNvPr id="64515" name="Content Placeholder 2"/>
          <p:cNvSpPr>
            <a:spLocks noGrp="1"/>
          </p:cNvSpPr>
          <p:nvPr>
            <p:ph sz="quarter" idx="1"/>
          </p:nvPr>
        </p:nvSpPr>
        <p:spPr>
          <a:xfrm>
            <a:off x="301625" y="1527175"/>
            <a:ext cx="8504238" cy="5137150"/>
          </a:xfrm>
        </p:spPr>
        <p:txBody>
          <a:bodyPr/>
          <a:lstStyle/>
          <a:p>
            <a:pPr eaLnBrk="1" hangingPunct="1"/>
            <a:r>
              <a:rPr lang="en-US" altLang="en-US" sz="1900" b="1" smtClean="0"/>
              <a:t>“Pass-Through Entity” </a:t>
            </a:r>
            <a:r>
              <a:rPr lang="en-US" altLang="en-US" sz="1900" smtClean="0"/>
              <a:t>– means a non-Federal entity that provides a subaward to a subrecipient to carry out part of a Federal program (2 C.F.R. § 200.74)</a:t>
            </a:r>
          </a:p>
          <a:p>
            <a:pPr eaLnBrk="1" hangingPunct="1"/>
            <a:r>
              <a:rPr lang="en-US" altLang="en-US" sz="1900" b="1" smtClean="0"/>
              <a:t>“Subaward”</a:t>
            </a:r>
            <a:r>
              <a:rPr lang="en-US" altLang="en-US" sz="1900" smtClean="0"/>
              <a:t> – means an award provided by a pass-through entity to a subrecipient for the subrecipient to carry out part of a Federal award received by the pass-through entity; it does not include payments to a contractor (2 C.F.R. § 20.92)</a:t>
            </a:r>
          </a:p>
        </p:txBody>
      </p:sp>
      <p:sp>
        <p:nvSpPr>
          <p:cNvPr id="64519" name="Content Placeholder 2"/>
          <p:cNvSpPr txBox="1">
            <a:spLocks/>
          </p:cNvSpPr>
          <p:nvPr/>
        </p:nvSpPr>
        <p:spPr bwMode="auto">
          <a:xfrm>
            <a:off x="249238" y="3695700"/>
            <a:ext cx="56896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547688" indent="-2730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822325"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096963"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1371600" indent="-228600">
              <a:spcBef>
                <a:spcPct val="20000"/>
              </a:spcBef>
              <a:buClr>
                <a:srgbClr val="8FB08C"/>
              </a:buClr>
              <a:buChar char="•"/>
              <a:defRPr>
                <a:solidFill>
                  <a:schemeClr val="tx1"/>
                </a:solidFill>
                <a:latin typeface="Georgia" panose="02040502050405020303" pitchFamily="18" charset="0"/>
              </a:defRPr>
            </a:lvl5pPr>
            <a:lvl6pPr marL="1828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286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2743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2004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r>
              <a:rPr lang="en-US" altLang="en-US" sz="1900" b="1"/>
              <a:t>“Subrecipient”</a:t>
            </a:r>
            <a:r>
              <a:rPr lang="en-US" altLang="en-US" sz="1900"/>
              <a:t> – means a non-Federal entity that receives a subaward from a pass-through entity to carry out part of a Federal program; but does not include an individual that is a beneficiary of such program (2 C.F.R. § 200.93)</a:t>
            </a:r>
            <a:endParaRPr lang="en-US" altLang="en-US" sz="1900" b="1"/>
          </a:p>
        </p:txBody>
      </p:sp>
      <p:pic>
        <p:nvPicPr>
          <p:cNvPr id="6452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3695700"/>
            <a:ext cx="239077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0260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304800" y="0"/>
            <a:ext cx="8534400" cy="758825"/>
          </a:xfrm>
        </p:spPr>
        <p:txBody>
          <a:bodyPr/>
          <a:lstStyle/>
          <a:p>
            <a:pPr eaLnBrk="1" hangingPunct="1"/>
            <a:r>
              <a:rPr lang="en-US" altLang="en-US" sz="3200" b="1" u="sng" dirty="0" smtClean="0">
                <a:solidFill>
                  <a:srgbClr val="7B9899"/>
                </a:solidFill>
              </a:rPr>
              <a:t>Key Players</a:t>
            </a:r>
          </a:p>
        </p:txBody>
      </p:sp>
      <p:sp>
        <p:nvSpPr>
          <p:cNvPr id="2" name="Content Placeholder 2"/>
          <p:cNvSpPr>
            <a:spLocks noGrp="1"/>
          </p:cNvSpPr>
          <p:nvPr>
            <p:ph sz="quarter" idx="1"/>
          </p:nvPr>
        </p:nvSpPr>
        <p:spPr>
          <a:xfrm>
            <a:off x="498763" y="1527175"/>
            <a:ext cx="8307099" cy="5137150"/>
          </a:xfrm>
        </p:spPr>
        <p:txBody>
          <a:bodyPr/>
          <a:lstStyle/>
          <a:p>
            <a:pPr eaLnBrk="1" hangingPunct="1">
              <a:defRPr/>
            </a:pPr>
            <a:r>
              <a:rPr lang="en-US" altLang="en-US" sz="1900" dirty="0" smtClean="0"/>
              <a:t>The </a:t>
            </a:r>
            <a:r>
              <a:rPr lang="en-US" altLang="en-US" sz="1900" b="1" u="sng" dirty="0" smtClean="0"/>
              <a:t>recipient</a:t>
            </a:r>
            <a:r>
              <a:rPr lang="en-US" altLang="en-US" sz="1900" dirty="0" smtClean="0"/>
              <a:t> (formerly, “grantee”) is the Federal award administrator for all funds provided under the Public Assistance Program and responsible for ensuring compliance with all applicable Federal laws, regulations, Executive Orders, FEMA policies, the FEMA-State/Tribe Agreement, and other terms and conditions.</a:t>
            </a:r>
          </a:p>
          <a:p>
            <a:pPr marL="0" indent="0" eaLnBrk="1" hangingPunct="1">
              <a:buFont typeface="Wingdings 2" panose="05020102010507070707" pitchFamily="18" charset="2"/>
              <a:buNone/>
              <a:defRPr/>
            </a:pPr>
            <a:endParaRPr lang="en-US" altLang="en-US" sz="1000" dirty="0" smtClean="0"/>
          </a:p>
          <a:p>
            <a:pPr eaLnBrk="1" hangingPunct="1">
              <a:defRPr/>
            </a:pPr>
            <a:r>
              <a:rPr lang="en-US" altLang="en-US" sz="1900" dirty="0" smtClean="0"/>
              <a:t>The recipient must comply with the applicable procurement standards for all recipient procurements</a:t>
            </a:r>
          </a:p>
          <a:p>
            <a:pPr marL="0" indent="0" eaLnBrk="1" hangingPunct="1">
              <a:buFont typeface="Wingdings 2" panose="05020102010507070707" pitchFamily="18" charset="2"/>
              <a:buNone/>
              <a:defRPr/>
            </a:pPr>
            <a:endParaRPr lang="en-US" altLang="en-US" sz="1000" dirty="0" smtClean="0"/>
          </a:p>
          <a:p>
            <a:pPr eaLnBrk="1" hangingPunct="1">
              <a:defRPr/>
            </a:pPr>
            <a:r>
              <a:rPr lang="en-US" altLang="en-US" sz="1900" dirty="0" smtClean="0"/>
              <a:t>The recipient, as a </a:t>
            </a:r>
            <a:r>
              <a:rPr lang="en-US" altLang="en-US" sz="1900" u="sng" dirty="0" smtClean="0"/>
              <a:t>pass-through entity</a:t>
            </a:r>
            <a:r>
              <a:rPr lang="en-US" altLang="en-US" sz="1900" dirty="0" smtClean="0"/>
              <a:t>, is responsible for:</a:t>
            </a:r>
          </a:p>
          <a:p>
            <a:pPr lvl="1" eaLnBrk="1" hangingPunct="1">
              <a:defRPr/>
            </a:pPr>
            <a:r>
              <a:rPr lang="en-US" altLang="en-US" sz="1600" dirty="0" smtClean="0">
                <a:solidFill>
                  <a:schemeClr val="tx1"/>
                </a:solidFill>
              </a:rPr>
              <a:t>Processing subawards to subrecipients</a:t>
            </a:r>
          </a:p>
          <a:p>
            <a:pPr lvl="1" eaLnBrk="1" hangingPunct="1">
              <a:defRPr/>
            </a:pPr>
            <a:r>
              <a:rPr lang="en-US" altLang="en-US" sz="1600" dirty="0" smtClean="0">
                <a:solidFill>
                  <a:schemeClr val="tx1"/>
                </a:solidFill>
              </a:rPr>
              <a:t>Ensuring subrecipient awareness of, and compliance with Federal procurement standards for subrecipient procurements</a:t>
            </a:r>
          </a:p>
          <a:p>
            <a:pPr lvl="1" eaLnBrk="1" hangingPunct="1">
              <a:defRPr/>
            </a:pPr>
            <a:r>
              <a:rPr lang="en-US" altLang="en-US" sz="1600" dirty="0" smtClean="0">
                <a:solidFill>
                  <a:schemeClr val="tx1"/>
                </a:solidFill>
              </a:rPr>
              <a:t>Ensuring compliance with the FEMA-State Agreement (if recipient is a state) or FEMA-Tribe Agreement (if recipient is a tribe)</a:t>
            </a:r>
          </a:p>
        </p:txBody>
      </p:sp>
      <p:sp>
        <p:nvSpPr>
          <p:cNvPr id="66564" name="TextBox 4"/>
          <p:cNvSpPr txBox="1">
            <a:spLocks noChangeArrowheads="1"/>
          </p:cNvSpPr>
          <p:nvPr/>
        </p:nvSpPr>
        <p:spPr bwMode="auto">
          <a:xfrm>
            <a:off x="788988" y="719138"/>
            <a:ext cx="8137525" cy="307975"/>
          </a:xfrm>
          <a:prstGeom prst="rect">
            <a:avLst/>
          </a:prstGeom>
          <a:noFill/>
          <a:ln>
            <a:noFill/>
          </a:ln>
          <a:extLst/>
        </p:spPr>
        <p:txBody>
          <a:bodyPr>
            <a:spAutoFit/>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eaLnBrk="1" hangingPunct="1">
              <a:spcBef>
                <a:spcPct val="0"/>
              </a:spcBef>
              <a:buClrTx/>
              <a:buSzTx/>
              <a:buFontTx/>
              <a:buNone/>
            </a:pPr>
            <a:r>
              <a:rPr lang="en-US" altLang="en-US" sz="1400" b="1">
                <a:latin typeface="Arial" panose="020B0604020202020204" pitchFamily="34" charset="0"/>
              </a:rPr>
              <a:t> Recipient                              Subrecipient</a:t>
            </a:r>
            <a:r>
              <a:rPr lang="en-US" altLang="en-US" sz="1400">
                <a:latin typeface="Arial" panose="020B0604020202020204" pitchFamily="34" charset="0"/>
              </a:rPr>
              <a:t>	                   </a:t>
            </a:r>
            <a:r>
              <a:rPr lang="en-US" altLang="en-US" sz="1400" b="1">
                <a:latin typeface="Arial" panose="020B0604020202020204" pitchFamily="34" charset="0"/>
              </a:rPr>
              <a:t>FEMA</a:t>
            </a:r>
            <a:r>
              <a:rPr lang="en-US" altLang="en-US" sz="1400">
                <a:latin typeface="Arial" panose="020B0604020202020204" pitchFamily="34" charset="0"/>
              </a:rPr>
              <a:t>                             </a:t>
            </a:r>
            <a:r>
              <a:rPr lang="en-US" altLang="en-US" sz="1400" b="1">
                <a:latin typeface="Arial" panose="020B0604020202020204" pitchFamily="34" charset="0"/>
              </a:rPr>
              <a:t>DHS OIG      </a:t>
            </a:r>
          </a:p>
        </p:txBody>
      </p:sp>
      <p:sp>
        <p:nvSpPr>
          <p:cNvPr id="10" name="Rounded Rectangle 9"/>
          <p:cNvSpPr/>
          <p:nvPr/>
        </p:nvSpPr>
        <p:spPr>
          <a:xfrm>
            <a:off x="423863" y="715963"/>
            <a:ext cx="1800225" cy="354012"/>
          </a:xfrm>
          <a:prstGeom prst="roundRect">
            <a:avLst>
              <a:gd name="adj" fmla="val 0"/>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solidFill>
                <a:srgbClr val="FFFFFF"/>
              </a:solidFill>
              <a:latin typeface="Georgia" panose="02040502050405020303" pitchFamily="18" charset="0"/>
            </a:endParaRPr>
          </a:p>
        </p:txBody>
      </p:sp>
    </p:spTree>
    <p:extLst>
      <p:ext uri="{BB962C8B-B14F-4D97-AF65-F5344CB8AC3E}">
        <p14:creationId xmlns:p14="http://schemas.microsoft.com/office/powerpoint/2010/main" val="51910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Procurement Under Grants Slides Training Slide Deck Template (2-27-17).potx [Read-Only]" id="{7F164843-8235-4181-9FCB-83CD8A69EB61}" vid="{5EDE30DB-196B-4C6B-91D7-1325F8C8FC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07BB742BC8C042A9E31E4F058C4113" ma:contentTypeVersion="0" ma:contentTypeDescription="Create a new document." ma:contentTypeScope="" ma:versionID="8634215f0e899d5893a1df070e4b5e1e">
  <xsd:schema xmlns:xsd="http://www.w3.org/2001/XMLSchema" xmlns:xs="http://www.w3.org/2001/XMLSchema" xmlns:p="http://schemas.microsoft.com/office/2006/metadata/properties" xmlns:ns2="cc0073e7-31cd-4c32-9712-79659562e3c7" targetNamespace="http://schemas.microsoft.com/office/2006/metadata/properties" ma:root="true" ma:fieldsID="78f1c7c8370e0e42a4afd194905d0c27" ns2:_="">
    <xsd:import namespace="cc0073e7-31cd-4c32-9712-79659562e3c7"/>
    <xsd:element name="properties">
      <xsd:complexType>
        <xsd:sequence>
          <xsd:element name="documentManagement">
            <xsd:complexType>
              <xsd:all>
                <xsd:element ref="ns2:Fiscal_x0020_Year" minOccurs="0"/>
                <xsd:element ref="ns2:h73f093664ba4549abd8e8f837f64ecc" minOccurs="0"/>
                <xsd:element ref="ns2:TaxCatchAll" minOccurs="0"/>
                <xsd:element ref="ns2:TaxCatchAllLabel" minOccurs="0"/>
                <xsd:element ref="ns2:pf4d17760f49449d8d7ca1858efc9a66" minOccurs="0"/>
                <xsd:element ref="ns2:Sensitive" minOccurs="0"/>
                <xsd:element ref="ns2:fa8b3c0ab554460e9de7d33f965d1016" minOccurs="0"/>
                <xsd:element ref="ns2:Mission_x0020_Area" minOccurs="0"/>
                <xsd:element ref="ns2:Organizational_x0020_Fun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0073e7-31cd-4c32-9712-79659562e3c7" elementFormDefault="qualified">
    <xsd:import namespace="http://schemas.microsoft.com/office/2006/documentManagement/types"/>
    <xsd:import namespace="http://schemas.microsoft.com/office/infopath/2007/PartnerControls"/>
    <xsd:element name="Fiscal_x0020_Year" ma:index="2" nillable="true" ma:displayName="Fiscal Year" ma:decimals="0" ma:description="The government fiscal year in which the content item originated." ma:internalName="Fiscal_x0020_Year" ma:readOnly="false">
      <xsd:simpleType>
        <xsd:restriction base="dms:Number"/>
      </xsd:simpleType>
    </xsd:element>
    <xsd:element name="h73f093664ba4549abd8e8f837f64ecc" ma:index="3" nillable="true" ma:taxonomy="true" ma:internalName="h73f093664ba4549abd8e8f837f64ecc" ma:taxonomyFieldName="Owning_x0020_Organization" ma:displayName="Owning Organization" ma:readOnly="false" ma:default="" ma:fieldId="{173f0936-64ba-4549-abd8-e8f837f64ecc}" ma:sspId="568ddf3f-b77f-46a0-9295-2b9495b51427" ma:termSetId="9ce56c1d-77ea-4038-9579-fce442ea0682" ma:anchorId="00000000-0000-0000-0000-000000000000" ma:open="false" ma:isKeyword="false">
      <xsd:complexType>
        <xsd:sequence>
          <xsd:element ref="pc:Terms" minOccurs="0" maxOccurs="1"/>
        </xsd:sequence>
      </xsd:complexType>
    </xsd:element>
    <xsd:element name="TaxCatchAll" ma:index="4" nillable="true" ma:displayName="Taxonomy Catch All Column" ma:hidden="true" ma:list="{9a957ce8-e5db-4829-a110-4a409fcc8f35}" ma:internalName="TaxCatchAll" ma:showField="CatchAllData" ma:web="b2dcd20c-6512-4849-ae5a-b5d724636ba3">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9a957ce8-e5db-4829-a110-4a409fcc8f35}" ma:internalName="TaxCatchAllLabel" ma:readOnly="true" ma:showField="CatchAllDataLabel" ma:web="b2dcd20c-6512-4849-ae5a-b5d724636ba3">
      <xsd:complexType>
        <xsd:complexContent>
          <xsd:extension base="dms:MultiChoiceLookup">
            <xsd:sequence>
              <xsd:element name="Value" type="dms:Lookup" maxOccurs="unbounded" minOccurs="0" nillable="true"/>
            </xsd:sequence>
          </xsd:extension>
        </xsd:complexContent>
      </xsd:complexType>
    </xsd:element>
    <xsd:element name="pf4d17760f49449d8d7ca1858efc9a66" ma:index="7" nillable="true" ma:taxonomy="true" ma:internalName="pf4d17760f49449d8d7ca1858efc9a66" ma:taxonomyFieldName="Originating_x0020_Location" ma:displayName="Originating Location" ma:readOnly="false" ma:default="" ma:fieldId="{9f4d1776-0f49-449d-8d7c-a1858efc9a66}" ma:sspId="568ddf3f-b77f-46a0-9295-2b9495b51427" ma:termSetId="b1fee49d-eb55-4699-8c86-a172081d4ed1" ma:anchorId="00000000-0000-0000-0000-000000000000" ma:open="false" ma:isKeyword="false">
      <xsd:complexType>
        <xsd:sequence>
          <xsd:element ref="pc:Terms" minOccurs="0" maxOccurs="1"/>
        </xsd:sequence>
      </xsd:complexType>
    </xsd:element>
    <xsd:element name="Sensitive" ma:index="9" nillable="true" ma:displayName="Sensitive" ma:default="0" ma:internalName="Sensitive">
      <xsd:simpleType>
        <xsd:restriction base="dms:Boolean"/>
      </xsd:simpleType>
    </xsd:element>
    <xsd:element name="fa8b3c0ab554460e9de7d33f965d1016" ma:index="17" nillable="true" ma:taxonomy="true" ma:internalName="fa8b3c0ab554460e9de7d33f965d1016" ma:taxonomyFieldName="Subject_x0020_Location" ma:displayName="Subject Location" ma:default="" ma:fieldId="{fa8b3c0a-b554-460e-9de7-d33f965d1016}" ma:taxonomyMulti="true" ma:sspId="568ddf3f-b77f-46a0-9295-2b9495b51427" ma:termSetId="b1fee49d-eb55-4699-8c86-a172081d4ed1" ma:anchorId="00000000-0000-0000-0000-000000000000" ma:open="false" ma:isKeyword="false">
      <xsd:complexType>
        <xsd:sequence>
          <xsd:element ref="pc:Terms" minOccurs="0" maxOccurs="1"/>
        </xsd:sequence>
      </xsd:complexType>
    </xsd:element>
    <xsd:element name="Mission_x0020_Area" ma:index="19" nillable="true" ma:displayName="Mission Area" ma:description="The FEMA mission area to which the document pertains" ma:format="Dropdown" ma:internalName="Mission_x0020_Area">
      <xsd:simpleType>
        <xsd:restriction base="dms:Choice">
          <xsd:enumeration value="External and Public Affairs"/>
          <xsd:enumeration value="Federal Insurance and Mitigation"/>
          <xsd:enumeration value="Logistics Management"/>
          <xsd:enumeration value="Protection and National Preparedness"/>
          <xsd:enumeration value="Recovery"/>
          <xsd:enumeration value="Response"/>
          <xsd:enumeration value="US Fire Administration"/>
        </xsd:restriction>
      </xsd:simpleType>
    </xsd:element>
    <xsd:element name="Organizational_x0020_Function" ma:index="20" nillable="true" ma:displayName="Organizational Function" ma:description="The organizational function to which the document pertains" ma:format="Dropdown" ma:internalName="Organizational_x0020_Function">
      <xsd:simpleType>
        <xsd:restriction base="dms:Choice">
          <xsd:enumeration value="Administration"/>
          <xsd:enumeration value="Financial"/>
          <xsd:enumeration value="Human Capital"/>
          <xsd:enumeration value="IT"/>
          <xsd:enumeration value="Mission Suppor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6" ma:displayName="Author"/>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h73f093664ba4549abd8e8f837f64ecc xmlns="cc0073e7-31cd-4c32-9712-79659562e3c7">
      <Terms xmlns="http://schemas.microsoft.com/office/infopath/2007/PartnerControls"/>
    </h73f093664ba4549abd8e8f837f64ecc>
    <Sensitive xmlns="cc0073e7-31cd-4c32-9712-79659562e3c7">false</Sensitive>
    <fa8b3c0ab554460e9de7d33f965d1016 xmlns="cc0073e7-31cd-4c32-9712-79659562e3c7">
      <Terms xmlns="http://schemas.microsoft.com/office/infopath/2007/PartnerControls"/>
    </fa8b3c0ab554460e9de7d33f965d1016>
    <Organizational_x0020_Function xmlns="cc0073e7-31cd-4c32-9712-79659562e3c7" xsi:nil="true"/>
    <TaxCatchAll xmlns="cc0073e7-31cd-4c32-9712-79659562e3c7"/>
    <Fiscal_x0020_Year xmlns="cc0073e7-31cd-4c32-9712-79659562e3c7" xsi:nil="true"/>
    <Mission_x0020_Area xmlns="cc0073e7-31cd-4c32-9712-79659562e3c7" xsi:nil="true"/>
    <pf4d17760f49449d8d7ca1858efc9a66 xmlns="cc0073e7-31cd-4c32-9712-79659562e3c7">
      <Terms xmlns="http://schemas.microsoft.com/office/infopath/2007/PartnerControls"/>
    </pf4d17760f49449d8d7ca1858efc9a66>
  </documentManagement>
</p:properties>
</file>

<file path=customXml/itemProps1.xml><?xml version="1.0" encoding="utf-8"?>
<ds:datastoreItem xmlns:ds="http://schemas.openxmlformats.org/officeDocument/2006/customXml" ds:itemID="{B09CB80B-73B9-4FD8-8C82-99DA4F8D9D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0073e7-31cd-4c32-9712-79659562e3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376120-1841-4BB9-A266-FC03A718AABD}">
  <ds:schemaRefs>
    <ds:schemaRef ds:uri="http://schemas.microsoft.com/office/2006/metadata/longProperties"/>
  </ds:schemaRefs>
</ds:datastoreItem>
</file>

<file path=customXml/itemProps3.xml><?xml version="1.0" encoding="utf-8"?>
<ds:datastoreItem xmlns:ds="http://schemas.openxmlformats.org/officeDocument/2006/customXml" ds:itemID="{EA46FF36-AACD-4874-AA9E-1633A93AD9E0}">
  <ds:schemaRefs>
    <ds:schemaRef ds:uri="http://purl.org/dc/terms/"/>
    <ds:schemaRef ds:uri="cc0073e7-31cd-4c32-9712-79659562e3c7"/>
    <ds:schemaRef ds:uri="http://purl.org/dc/dcmitype/"/>
    <ds:schemaRef ds:uri="http://purl.org/dc/elements/1.1/"/>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Ion</Template>
  <TotalTime>965</TotalTime>
  <Words>4770</Words>
  <Application>Microsoft Office PowerPoint</Application>
  <PresentationFormat>On-screen Show (4:3)</PresentationFormat>
  <Paragraphs>496</Paragraphs>
  <Slides>43</Slides>
  <Notes>37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 Unicode MS</vt:lpstr>
      <vt:lpstr>MS PGothic</vt:lpstr>
      <vt:lpstr>Arial</vt:lpstr>
      <vt:lpstr>Calibri</vt:lpstr>
      <vt:lpstr>Georgia</vt:lpstr>
      <vt:lpstr>Kozuka Gothic Pro M</vt:lpstr>
      <vt:lpstr>Times</vt:lpstr>
      <vt:lpstr>Times New Roman</vt:lpstr>
      <vt:lpstr>Wingdings</vt:lpstr>
      <vt:lpstr>Wingdings 2</vt:lpstr>
      <vt:lpstr>Civic</vt:lpstr>
      <vt:lpstr>Procurement Under FEMA Awards Requirements for Recipients and Subrecipients When Procuring Services and Supplies with Funding under Stafford Act Grant Programs</vt:lpstr>
      <vt:lpstr>Agenda</vt:lpstr>
      <vt:lpstr>Rules of the Road</vt:lpstr>
      <vt:lpstr>Purpose</vt:lpstr>
      <vt:lpstr>Scope</vt:lpstr>
      <vt:lpstr>Agenda</vt:lpstr>
      <vt:lpstr>  Terminology</vt:lpstr>
      <vt:lpstr>Terminology</vt:lpstr>
      <vt:lpstr>Key Players</vt:lpstr>
      <vt:lpstr>Key Players</vt:lpstr>
      <vt:lpstr>Key Players</vt:lpstr>
      <vt:lpstr>Key Players</vt:lpstr>
      <vt:lpstr>Agenda</vt:lpstr>
      <vt:lpstr>Why We’re Here…</vt:lpstr>
      <vt:lpstr>FEMA Procurement Disaster  Assistance Team (PDAT)</vt:lpstr>
      <vt:lpstr>FEMA Procurement Disaster  Assistance Team (PDAT)</vt:lpstr>
      <vt:lpstr>FEMA Procurement Disaster  Assistance Team (PDAT)</vt:lpstr>
      <vt:lpstr>Background</vt:lpstr>
      <vt:lpstr>Background</vt:lpstr>
      <vt:lpstr>Background</vt:lpstr>
      <vt:lpstr>Background</vt:lpstr>
      <vt:lpstr>Background</vt:lpstr>
      <vt:lpstr>Background</vt:lpstr>
      <vt:lpstr>Background</vt:lpstr>
      <vt:lpstr>Background</vt:lpstr>
      <vt:lpstr>Background</vt:lpstr>
      <vt:lpstr>Background</vt:lpstr>
      <vt:lpstr>Suspension and Debarment</vt:lpstr>
      <vt:lpstr>Agenda</vt:lpstr>
      <vt:lpstr>Summary of Procurement Standards</vt:lpstr>
      <vt:lpstr>State Definition </vt:lpstr>
      <vt:lpstr>#1 States Must Follow Your Own Standards</vt:lpstr>
      <vt:lpstr>#2 Procurement of Recovered Materials</vt:lpstr>
      <vt:lpstr># 3 Required Contract Provisions</vt:lpstr>
      <vt:lpstr>Required Contract Provisions</vt:lpstr>
      <vt:lpstr>Hypothetical: States</vt:lpstr>
      <vt:lpstr>Agenda</vt:lpstr>
      <vt:lpstr>Cost Reasonableness </vt:lpstr>
      <vt:lpstr>T&amp;M and CPPC Rules for State Entities</vt:lpstr>
      <vt:lpstr>Possible Issue – Time and Materials Contracts</vt:lpstr>
      <vt:lpstr>Possible Issue – Cost Plus Percentage of Cost Contracts</vt:lpstr>
      <vt:lpstr>Questions</vt:lpstr>
      <vt:lpstr>PowerPoint Presentation</vt:lpstr>
    </vt:vector>
  </TitlesOfParts>
  <Company>DHS/FEMA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Under FEMA Awards Requirements for Recipients and Subrecipients When Procuring Services and Supplies with Funding under Stafford Act Grant Programs</dc:title>
  <dc:creator>Kulkarni, Neesha</dc:creator>
  <cp:lastModifiedBy>Moorhead, Tiffany</cp:lastModifiedBy>
  <cp:revision>86</cp:revision>
  <cp:lastPrinted>2012-03-19T21:06:57Z</cp:lastPrinted>
  <dcterms:created xsi:type="dcterms:W3CDTF">2017-03-21T20:14:19Z</dcterms:created>
  <dcterms:modified xsi:type="dcterms:W3CDTF">2018-04-11T16:48:37Z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73f093664ba4549abd8e8f837f64ecc">
    <vt:lpwstr/>
  </property>
  <property fmtid="{D5CDD505-2E9C-101B-9397-08002B2CF9AE}" pid="3" name="Sensitive">
    <vt:lpwstr>0</vt:lpwstr>
  </property>
  <property fmtid="{D5CDD505-2E9C-101B-9397-08002B2CF9AE}" pid="4" name="fa8b3c0ab554460e9de7d33f965d1016">
    <vt:lpwstr/>
  </property>
  <property fmtid="{D5CDD505-2E9C-101B-9397-08002B2CF9AE}" pid="5" name="Organizational Function">
    <vt:lpwstr/>
  </property>
  <property fmtid="{D5CDD505-2E9C-101B-9397-08002B2CF9AE}" pid="6" name="TaxCatchAll">
    <vt:lpwstr/>
  </property>
  <property fmtid="{D5CDD505-2E9C-101B-9397-08002B2CF9AE}" pid="7" name="Fiscal Year">
    <vt:lpwstr/>
  </property>
  <property fmtid="{D5CDD505-2E9C-101B-9397-08002B2CF9AE}" pid="8" name="Mission Area">
    <vt:lpwstr/>
  </property>
  <property fmtid="{D5CDD505-2E9C-101B-9397-08002B2CF9AE}" pid="9" name="pf4d17760f49449d8d7ca1858efc9a66">
    <vt:lpwstr/>
  </property>
  <property fmtid="{D5CDD505-2E9C-101B-9397-08002B2CF9AE}" pid="10" name="Subject Location">
    <vt:lpwstr/>
  </property>
  <property fmtid="{D5CDD505-2E9C-101B-9397-08002B2CF9AE}" pid="11" name="Owning Organization">
    <vt:lpwstr/>
  </property>
  <property fmtid="{D5CDD505-2E9C-101B-9397-08002B2CF9AE}" pid="12" name="Originating Location">
    <vt:lpwstr/>
  </property>
</Properties>
</file>